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0"/>
  </p:notesMasterIdLst>
  <p:sldIdLst>
    <p:sldId id="260" r:id="rId2"/>
    <p:sldId id="269" r:id="rId3"/>
    <p:sldId id="264" r:id="rId4"/>
    <p:sldId id="263" r:id="rId5"/>
    <p:sldId id="270" r:id="rId6"/>
    <p:sldId id="271" r:id="rId7"/>
    <p:sldId id="272" r:id="rId8"/>
    <p:sldId id="273" r:id="rId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ardsectie" id="{1A22FA8B-4FCB-4BDF-8AC1-5A0B46F3C7A4}">
          <p14:sldIdLst>
            <p14:sldId id="260"/>
            <p14:sldId id="269"/>
            <p14:sldId id="264"/>
            <p14:sldId id="263"/>
            <p14:sldId id="270"/>
            <p14:sldId id="271"/>
            <p14:sldId id="272"/>
            <p14:sldId id="273"/>
          </p14:sldIdLst>
        </p14:section>
        <p14:section name="Naamloze sectie" id="{250BBCCA-F62E-4FF3-951F-C907874EB382}">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5D0D4A-C0BF-46D1-8F4E-FECE45A7585A}" v="1" dt="2025-09-30T13:29:36.7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8513" autoAdjust="0"/>
  </p:normalViewPr>
  <p:slideViewPr>
    <p:cSldViewPr>
      <p:cViewPr varScale="1">
        <p:scale>
          <a:sx n="87" d="100"/>
          <a:sy n="87" d="100"/>
        </p:scale>
        <p:origin x="1404"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ey van Eldik" userId="f21cc206-1593-41a4-8861-c0076b429f5a" providerId="ADAL" clId="{0F5D0D4A-C0BF-46D1-8F4E-FECE45A7585A}"/>
    <pc:docChg chg="custSel modSld">
      <pc:chgData name="Lindsey van Eldik" userId="f21cc206-1593-41a4-8861-c0076b429f5a" providerId="ADAL" clId="{0F5D0D4A-C0BF-46D1-8F4E-FECE45A7585A}" dt="2025-09-30T13:29:36.701" v="5"/>
      <pc:docMkLst>
        <pc:docMk/>
      </pc:docMkLst>
      <pc:sldChg chg="addSp delSp modSp mod">
        <pc:chgData name="Lindsey van Eldik" userId="f21cc206-1593-41a4-8861-c0076b429f5a" providerId="ADAL" clId="{0F5D0D4A-C0BF-46D1-8F4E-FECE45A7585A}" dt="2025-09-30T13:29:36.701" v="5"/>
        <pc:sldMkLst>
          <pc:docMk/>
          <pc:sldMk cId="3516389914" sldId="263"/>
        </pc:sldMkLst>
        <pc:picChg chg="add">
          <ac:chgData name="Lindsey van Eldik" userId="f21cc206-1593-41a4-8861-c0076b429f5a" providerId="ADAL" clId="{0F5D0D4A-C0BF-46D1-8F4E-FECE45A7585A}" dt="2025-09-30T13:29:36.701" v="5"/>
          <ac:picMkLst>
            <pc:docMk/>
            <pc:sldMk cId="3516389914" sldId="263"/>
            <ac:picMk id="2" creationId="{83030A92-37E5-3CB7-F2FE-36E5A753CD18}"/>
          </ac:picMkLst>
        </pc:picChg>
        <pc:picChg chg="del mod">
          <ac:chgData name="Lindsey van Eldik" userId="f21cc206-1593-41a4-8861-c0076b429f5a" providerId="ADAL" clId="{0F5D0D4A-C0BF-46D1-8F4E-FECE45A7585A}" dt="2025-09-30T13:28:42.451" v="4" actId="478"/>
          <ac:picMkLst>
            <pc:docMk/>
            <pc:sldMk cId="3516389914" sldId="263"/>
            <ac:picMk id="23" creationId="{6561F102-D28F-D3B4-ECA0-3762D61621AF}"/>
          </ac:picMkLst>
        </pc:picChg>
      </pc:sldChg>
      <pc:sldChg chg="modSp mod">
        <pc:chgData name="Lindsey van Eldik" userId="f21cc206-1593-41a4-8861-c0076b429f5a" providerId="ADAL" clId="{0F5D0D4A-C0BF-46D1-8F4E-FECE45A7585A}" dt="2025-09-30T13:08:02.136" v="1" actId="20577"/>
        <pc:sldMkLst>
          <pc:docMk/>
          <pc:sldMk cId="3849393057" sldId="269"/>
        </pc:sldMkLst>
        <pc:spChg chg="mod">
          <ac:chgData name="Lindsey van Eldik" userId="f21cc206-1593-41a4-8861-c0076b429f5a" providerId="ADAL" clId="{0F5D0D4A-C0BF-46D1-8F4E-FECE45A7585A}" dt="2025-09-30T13:08:02.136" v="1" actId="20577"/>
          <ac:spMkLst>
            <pc:docMk/>
            <pc:sldMk cId="3849393057" sldId="269"/>
            <ac:spMk id="3" creationId="{A504F7D8-F8EC-BD64-5875-238CC19B8C7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FB6EBA2-2328-4A00-9F89-DBC16886BCD3}" type="datetimeFigureOut">
              <a:rPr lang="nl-NL" smtClean="0"/>
              <a:t>30-9-2025</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84E211B-FED1-4556-AA6B-6DC5FC26F166}" type="slidenum">
              <a:rPr lang="nl-NL" smtClean="0"/>
              <a:t>‹nr.›</a:t>
            </a:fld>
            <a:endParaRPr lang="nl-NL"/>
          </a:p>
        </p:txBody>
      </p:sp>
    </p:spTree>
    <p:extLst>
      <p:ext uri="{BB962C8B-B14F-4D97-AF65-F5344CB8AC3E}">
        <p14:creationId xmlns:p14="http://schemas.microsoft.com/office/powerpoint/2010/main" val="16423720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284E211B-FED1-4556-AA6B-6DC5FC26F166}" type="slidenum">
              <a:rPr lang="nl-NL" smtClean="0"/>
              <a:t>1</a:t>
            </a:fld>
            <a:endParaRPr lang="nl-NL"/>
          </a:p>
        </p:txBody>
      </p:sp>
    </p:spTree>
    <p:extLst>
      <p:ext uri="{BB962C8B-B14F-4D97-AF65-F5344CB8AC3E}">
        <p14:creationId xmlns:p14="http://schemas.microsoft.com/office/powerpoint/2010/main" val="34055768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C89E5-CDAC-1E54-46DC-8D800D1BA872}"/>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53840A01-8438-2072-AED2-AF2E7FA3BBB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AF207BCD-463C-3BC9-294A-882860385982}"/>
              </a:ext>
            </a:extLst>
          </p:cNvPr>
          <p:cNvSpPr>
            <a:spLocks noGrp="1"/>
          </p:cNvSpPr>
          <p:nvPr>
            <p:ph type="body" idx="1"/>
          </p:nvPr>
        </p:nvSpPr>
        <p:spPr/>
        <p:txBody>
          <a:bodyPr/>
          <a:lstStyle/>
          <a:p>
            <a:r>
              <a:rPr lang="nl-NL" dirty="0"/>
              <a:t>Op </a:t>
            </a:r>
          </a:p>
        </p:txBody>
      </p:sp>
      <p:sp>
        <p:nvSpPr>
          <p:cNvPr id="4" name="Tijdelijke aanduiding voor dianummer 3">
            <a:extLst>
              <a:ext uri="{FF2B5EF4-FFF2-40B4-BE49-F238E27FC236}">
                <a16:creationId xmlns:a16="http://schemas.microsoft.com/office/drawing/2014/main" id="{51D5D44C-C609-4EF5-14E2-625A0E10D051}"/>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E211B-FED1-4556-AA6B-6DC5FC26F166}"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46165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4E211B-FED1-4556-AA6B-6DC5FC26F166}" type="slidenum">
              <a:rPr kumimoji="0" lang="nl-NL"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nl-NL"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9706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5"/>
          </p:nvPr>
        </p:nvSpPr>
        <p:spPr/>
        <p:txBody>
          <a:bodyPr/>
          <a:lstStyle/>
          <a:p>
            <a:fld id="{284E211B-FED1-4556-AA6B-6DC5FC26F166}" type="slidenum">
              <a:rPr lang="nl-NL" smtClean="0"/>
              <a:t>5</a:t>
            </a:fld>
            <a:endParaRPr lang="nl-NL"/>
          </a:p>
        </p:txBody>
      </p:sp>
    </p:spTree>
    <p:extLst>
      <p:ext uri="{BB962C8B-B14F-4D97-AF65-F5344CB8AC3E}">
        <p14:creationId xmlns:p14="http://schemas.microsoft.com/office/powerpoint/2010/main" val="16900908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stijl te bewerken</a:t>
            </a:r>
            <a:endParaRPr lang="nl-NL" dirty="0"/>
          </a:p>
        </p:txBody>
      </p:sp>
    </p:spTree>
    <p:extLst>
      <p:ext uri="{BB962C8B-B14F-4D97-AF65-F5344CB8AC3E}">
        <p14:creationId xmlns:p14="http://schemas.microsoft.com/office/powerpoint/2010/main" val="37256350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eldi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stijl te bewerken</a:t>
            </a:r>
            <a:endParaRPr lang="nl-NL" dirty="0"/>
          </a:p>
        </p:txBody>
      </p:sp>
      <p:sp>
        <p:nvSpPr>
          <p:cNvPr id="3" name="Ondertitel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a:t>Klikken om de ondertitelstijl van het model te bewerken</a:t>
            </a:r>
            <a:endParaRPr lang="nl-NL" dirty="0"/>
          </a:p>
        </p:txBody>
      </p:sp>
      <p:sp>
        <p:nvSpPr>
          <p:cNvPr id="5" name="Tijdelijke aanduiding voor datum 3"/>
          <p:cNvSpPr>
            <a:spLocks noGrp="1"/>
          </p:cNvSpPr>
          <p:nvPr>
            <p:ph type="dt" sz="half" idx="10"/>
          </p:nvPr>
        </p:nvSpPr>
        <p:spPr>
          <a:xfrm>
            <a:off x="457200" y="6245225"/>
            <a:ext cx="2133600" cy="476250"/>
          </a:xfrm>
          <a:prstGeom prst="rect">
            <a:avLst/>
          </a:prstGeom>
        </p:spPr>
        <p:txBody>
          <a:bodyPr/>
          <a:lstStyle>
            <a:lvl1pPr>
              <a:defRPr dirty="0">
                <a:latin typeface="+mn-lt"/>
              </a:defRPr>
            </a:lvl1pPr>
          </a:lstStyle>
          <a:p>
            <a:fld id="{3C119238-8484-45AB-B81C-FD2E44AB1FDC}" type="datetimeFigureOut">
              <a:rPr lang="nl-NL" smtClean="0"/>
              <a:t>30-9-2025</a:t>
            </a:fld>
            <a:endParaRPr lang="nl-NL"/>
          </a:p>
        </p:txBody>
      </p:sp>
      <p:sp>
        <p:nvSpPr>
          <p:cNvPr id="6" name="Tijdelijke aanduiding voor voettekst 4"/>
          <p:cNvSpPr>
            <a:spLocks noGrp="1"/>
          </p:cNvSpPr>
          <p:nvPr>
            <p:ph type="ftr" sz="quarter" idx="11"/>
          </p:nvPr>
        </p:nvSpPr>
        <p:spPr>
          <a:xfrm>
            <a:off x="3124200" y="6245225"/>
            <a:ext cx="2895600" cy="476250"/>
          </a:xfrm>
          <a:prstGeom prst="rect">
            <a:avLst/>
          </a:prstGeom>
        </p:spPr>
        <p:txBody>
          <a:bodyPr/>
          <a:lstStyle>
            <a:lvl1pPr>
              <a:defRPr dirty="0">
                <a:latin typeface="+mn-lt"/>
              </a:defRPr>
            </a:lvl1pPr>
          </a:lstStyle>
          <a:p>
            <a:endParaRPr lang="nl-NL"/>
          </a:p>
        </p:txBody>
      </p:sp>
      <p:sp>
        <p:nvSpPr>
          <p:cNvPr id="7" name="Tijdelijke aanduiding voor dianummer 5"/>
          <p:cNvSpPr>
            <a:spLocks noGrp="1"/>
          </p:cNvSpPr>
          <p:nvPr>
            <p:ph type="sldNum" sz="quarter" idx="12"/>
          </p:nvPr>
        </p:nvSpPr>
        <p:spPr>
          <a:xfrm>
            <a:off x="6553200" y="6245225"/>
            <a:ext cx="2133600" cy="476250"/>
          </a:xfrm>
          <a:prstGeom prst="rect">
            <a:avLst/>
          </a:prstGeom>
        </p:spPr>
        <p:txBody>
          <a:bodyPr/>
          <a:lstStyle>
            <a:lvl1pPr>
              <a:defRPr smtClean="0">
                <a:latin typeface="+mn-lt"/>
              </a:defRPr>
            </a:lvl1pPr>
          </a:lstStyle>
          <a:p>
            <a:fld id="{348BEB78-4D2E-420C-BD8C-4F721212016A}" type="slidenum">
              <a:rPr lang="nl-NL" smtClean="0"/>
              <a:t>‹nr.›</a:t>
            </a:fld>
            <a:endParaRPr lang="nl-NL"/>
          </a:p>
        </p:txBody>
      </p:sp>
    </p:spTree>
    <p:extLst>
      <p:ext uri="{BB962C8B-B14F-4D97-AF65-F5344CB8AC3E}">
        <p14:creationId xmlns:p14="http://schemas.microsoft.com/office/powerpoint/2010/main" val="1291399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el en objec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a:xfrm>
            <a:off x="457200" y="260648"/>
            <a:ext cx="8147248" cy="1156990"/>
          </a:xfrm>
        </p:spPr>
        <p:txBody>
          <a:bodyPr/>
          <a:lstStyle>
            <a:lvl1pPr>
              <a:defRPr sz="3800">
                <a:solidFill>
                  <a:schemeClr val="tx1"/>
                </a:solidFill>
              </a:defRPr>
            </a:lvl1pPr>
          </a:lstStyle>
          <a:p>
            <a:r>
              <a:rPr lang="nl-NL"/>
              <a:t>Klik om stijl te bewerken</a:t>
            </a:r>
            <a:endParaRPr lang="nl-NL" dirty="0"/>
          </a:p>
        </p:txBody>
      </p:sp>
      <p:sp>
        <p:nvSpPr>
          <p:cNvPr id="3" name="Tijdelijke aanduiding voor inhoud 2"/>
          <p:cNvSpPr>
            <a:spLocks noGrp="1"/>
          </p:cNvSpPr>
          <p:nvPr>
            <p:ph idx="1"/>
          </p:nvPr>
        </p:nvSpPr>
        <p:spPr>
          <a:xfrm>
            <a:off x="457200" y="1600200"/>
            <a:ext cx="8229600" cy="4525963"/>
          </a:xfrm>
          <a:prstGeom prst="rect">
            <a:avLst/>
          </a:prstGeo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nl-NL" dirty="0"/>
          </a:p>
        </p:txBody>
      </p:sp>
      <p:sp>
        <p:nvSpPr>
          <p:cNvPr id="5" name="Tijdelijke aanduiding voor datum 3"/>
          <p:cNvSpPr>
            <a:spLocks noGrp="1"/>
          </p:cNvSpPr>
          <p:nvPr>
            <p:ph type="dt" sz="half" idx="10"/>
          </p:nvPr>
        </p:nvSpPr>
        <p:spPr>
          <a:xfrm>
            <a:off x="457200" y="6245225"/>
            <a:ext cx="2133600" cy="476250"/>
          </a:xfrm>
          <a:prstGeom prst="rect">
            <a:avLst/>
          </a:prstGeom>
        </p:spPr>
        <p:txBody>
          <a:bodyPr/>
          <a:lstStyle>
            <a:lvl1pPr>
              <a:defRPr dirty="0">
                <a:latin typeface="+mn-lt"/>
              </a:defRPr>
            </a:lvl1pPr>
          </a:lstStyle>
          <a:p>
            <a:fld id="{3C119238-8484-45AB-B81C-FD2E44AB1FDC}" type="datetimeFigureOut">
              <a:rPr lang="nl-NL" smtClean="0"/>
              <a:t>30-9-2025</a:t>
            </a:fld>
            <a:endParaRPr lang="nl-NL"/>
          </a:p>
        </p:txBody>
      </p:sp>
      <p:sp>
        <p:nvSpPr>
          <p:cNvPr id="6" name="Tijdelijke aanduiding voor voettekst 4"/>
          <p:cNvSpPr>
            <a:spLocks noGrp="1"/>
          </p:cNvSpPr>
          <p:nvPr>
            <p:ph type="ftr" sz="quarter" idx="11"/>
          </p:nvPr>
        </p:nvSpPr>
        <p:spPr>
          <a:xfrm>
            <a:off x="3124200" y="6245225"/>
            <a:ext cx="2895600" cy="476250"/>
          </a:xfrm>
          <a:prstGeom prst="rect">
            <a:avLst/>
          </a:prstGeom>
        </p:spPr>
        <p:txBody>
          <a:bodyPr/>
          <a:lstStyle>
            <a:lvl1pPr>
              <a:defRPr dirty="0">
                <a:latin typeface="+mn-lt"/>
              </a:defRPr>
            </a:lvl1pPr>
          </a:lstStyle>
          <a:p>
            <a:endParaRPr lang="nl-NL"/>
          </a:p>
        </p:txBody>
      </p:sp>
      <p:sp>
        <p:nvSpPr>
          <p:cNvPr id="7" name="Tijdelijke aanduiding voor dianummer 5"/>
          <p:cNvSpPr>
            <a:spLocks noGrp="1"/>
          </p:cNvSpPr>
          <p:nvPr>
            <p:ph type="sldNum" sz="quarter" idx="12"/>
          </p:nvPr>
        </p:nvSpPr>
        <p:spPr>
          <a:xfrm>
            <a:off x="6553200" y="6245225"/>
            <a:ext cx="2133600" cy="476250"/>
          </a:xfrm>
          <a:prstGeom prst="rect">
            <a:avLst/>
          </a:prstGeom>
        </p:spPr>
        <p:txBody>
          <a:bodyPr/>
          <a:lstStyle>
            <a:lvl1pPr>
              <a:defRPr smtClean="0">
                <a:latin typeface="+mn-lt"/>
              </a:defRPr>
            </a:lvl1pPr>
          </a:lstStyle>
          <a:p>
            <a:fld id="{348BEB78-4D2E-420C-BD8C-4F721212016A}" type="slidenum">
              <a:rPr lang="nl-NL" smtClean="0"/>
              <a:t>‹nr.›</a:t>
            </a:fld>
            <a:endParaRPr lang="nl-NL"/>
          </a:p>
        </p:txBody>
      </p:sp>
    </p:spTree>
    <p:extLst>
      <p:ext uri="{BB962C8B-B14F-4D97-AF65-F5344CB8AC3E}">
        <p14:creationId xmlns:p14="http://schemas.microsoft.com/office/powerpoint/2010/main" val="2312679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lum/>
          </a:blip>
          <a:srcRect/>
          <a:stretch>
            <a:fillRect/>
          </a:stretch>
        </a:blipFill>
        <a:effectLst/>
      </p:bgPr>
    </p:bg>
    <p:spTree>
      <p:nvGrpSpPr>
        <p:cNvPr id="1" name=""/>
        <p:cNvGrpSpPr/>
        <p:nvPr/>
      </p:nvGrpSpPr>
      <p:grpSpPr>
        <a:xfrm>
          <a:off x="0" y="0"/>
          <a:ext cx="0" cy="0"/>
          <a:chOff x="0" y="0"/>
          <a:chExt cx="0" cy="0"/>
        </a:xfrm>
      </p:grpSpPr>
      <p:sp>
        <p:nvSpPr>
          <p:cNvPr id="1027" name="Rectangle 2"/>
          <p:cNvSpPr>
            <a:spLocks noGrp="1" noChangeArrowheads="1"/>
          </p:cNvSpPr>
          <p:nvPr>
            <p:ph type="title"/>
          </p:nvPr>
        </p:nvSpPr>
        <p:spPr bwMode="auto">
          <a:xfrm>
            <a:off x="539552" y="1772816"/>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nl-NL" dirty="0"/>
              <a:t>Titel</a:t>
            </a:r>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Lst>
  <p:txStyles>
    <p:titleStyle>
      <a:lvl1pPr algn="ctr" rtl="0" eaLnBrk="1" fontAlgn="base" hangingPunct="1">
        <a:spcBef>
          <a:spcPct val="0"/>
        </a:spcBef>
        <a:spcAft>
          <a:spcPct val="0"/>
        </a:spcAft>
        <a:defRPr sz="4000">
          <a:solidFill>
            <a:schemeClr val="tx1"/>
          </a:solidFill>
          <a:latin typeface="+mj-lt"/>
          <a:ea typeface="+mj-ea"/>
          <a:cs typeface="+mj-cs"/>
        </a:defRPr>
      </a:lvl1pPr>
      <a:lvl2pPr algn="ctr" rtl="0" eaLnBrk="1" fontAlgn="base" hangingPunct="1">
        <a:spcBef>
          <a:spcPct val="0"/>
        </a:spcBef>
        <a:spcAft>
          <a:spcPct val="0"/>
        </a:spcAft>
        <a:defRPr sz="4000">
          <a:solidFill>
            <a:schemeClr val="bg1"/>
          </a:solidFill>
          <a:latin typeface="Verdana" pitchFamily="34" charset="0"/>
        </a:defRPr>
      </a:lvl2pPr>
      <a:lvl3pPr algn="ctr" rtl="0" eaLnBrk="1" fontAlgn="base" hangingPunct="1">
        <a:spcBef>
          <a:spcPct val="0"/>
        </a:spcBef>
        <a:spcAft>
          <a:spcPct val="0"/>
        </a:spcAft>
        <a:defRPr sz="4000">
          <a:solidFill>
            <a:schemeClr val="bg1"/>
          </a:solidFill>
          <a:latin typeface="Verdana" pitchFamily="34" charset="0"/>
        </a:defRPr>
      </a:lvl3pPr>
      <a:lvl4pPr algn="ctr" rtl="0" eaLnBrk="1" fontAlgn="base" hangingPunct="1">
        <a:spcBef>
          <a:spcPct val="0"/>
        </a:spcBef>
        <a:spcAft>
          <a:spcPct val="0"/>
        </a:spcAft>
        <a:defRPr sz="4000">
          <a:solidFill>
            <a:schemeClr val="bg1"/>
          </a:solidFill>
          <a:latin typeface="Verdana" pitchFamily="34" charset="0"/>
        </a:defRPr>
      </a:lvl4pPr>
      <a:lvl5pPr algn="ctr" rtl="0" eaLnBrk="1" fontAlgn="base" hangingPunct="1">
        <a:spcBef>
          <a:spcPct val="0"/>
        </a:spcBef>
        <a:spcAft>
          <a:spcPct val="0"/>
        </a:spcAft>
        <a:defRPr sz="4000">
          <a:solidFill>
            <a:schemeClr val="bg1"/>
          </a:solidFill>
          <a:latin typeface="Verdana" pitchFamily="34"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www.zorgindeurne.nl/"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539552" y="2132856"/>
            <a:ext cx="8229600" cy="1143000"/>
          </a:xfrm>
        </p:spPr>
        <p:txBody>
          <a:bodyPr/>
          <a:lstStyle/>
          <a:p>
            <a:r>
              <a:rPr lang="nl-NL" dirty="0"/>
              <a:t>Zorg in Deurne</a:t>
            </a:r>
            <a:br>
              <a:rPr lang="nl-NL" dirty="0"/>
            </a:br>
            <a:endParaRPr lang="nl-NL" dirty="0"/>
          </a:p>
        </p:txBody>
      </p:sp>
      <p:pic>
        <p:nvPicPr>
          <p:cNvPr id="3" name="Afbeelding 2">
            <a:extLst>
              <a:ext uri="{FF2B5EF4-FFF2-40B4-BE49-F238E27FC236}">
                <a16:creationId xmlns:a16="http://schemas.microsoft.com/office/drawing/2014/main" id="{BDB4E6DF-DEA4-96A0-27DE-DFD72249A948}"/>
              </a:ext>
            </a:extLst>
          </p:cNvPr>
          <p:cNvPicPr>
            <a:picLocks noChangeAspect="1"/>
          </p:cNvPicPr>
          <p:nvPr/>
        </p:nvPicPr>
        <p:blipFill>
          <a:blip r:embed="rId3"/>
          <a:stretch>
            <a:fillRect/>
          </a:stretch>
        </p:blipFill>
        <p:spPr>
          <a:xfrm>
            <a:off x="971600" y="260648"/>
            <a:ext cx="1902117" cy="1207113"/>
          </a:xfrm>
          <a:prstGeom prst="rect">
            <a:avLst/>
          </a:prstGeom>
        </p:spPr>
      </p:pic>
    </p:spTree>
    <p:extLst>
      <p:ext uri="{BB962C8B-B14F-4D97-AF65-F5344CB8AC3E}">
        <p14:creationId xmlns:p14="http://schemas.microsoft.com/office/powerpoint/2010/main" val="428671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7E41C1-F715-93AC-1603-42597FF7F9F3}"/>
            </a:ext>
          </a:extLst>
        </p:cNvPr>
        <p:cNvGrpSpPr/>
        <p:nvPr/>
      </p:nvGrpSpPr>
      <p:grpSpPr>
        <a:xfrm>
          <a:off x="0" y="0"/>
          <a:ext cx="0" cy="0"/>
          <a:chOff x="0" y="0"/>
          <a:chExt cx="0" cy="0"/>
        </a:xfrm>
      </p:grpSpPr>
      <p:sp>
        <p:nvSpPr>
          <p:cNvPr id="4" name="Rechthoek: afgeronde hoeken 3">
            <a:extLst>
              <a:ext uri="{FF2B5EF4-FFF2-40B4-BE49-F238E27FC236}">
                <a16:creationId xmlns:a16="http://schemas.microsoft.com/office/drawing/2014/main" id="{4264CA71-3BEE-761F-6F37-DC4A14917071}"/>
              </a:ext>
            </a:extLst>
          </p:cNvPr>
          <p:cNvSpPr/>
          <p:nvPr/>
        </p:nvSpPr>
        <p:spPr bwMode="auto">
          <a:xfrm>
            <a:off x="435981" y="1452128"/>
            <a:ext cx="8528507" cy="914400"/>
          </a:xfrm>
          <a:prstGeom prst="roundRect">
            <a:avLst/>
          </a:prstGeom>
          <a:solidFill>
            <a:schemeClr val="accent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Cluster</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Toegang</a:t>
            </a:r>
          </a:p>
        </p:txBody>
      </p:sp>
      <p:sp>
        <p:nvSpPr>
          <p:cNvPr id="5" name="Rechthoek: afgeronde hoeken 4">
            <a:extLst>
              <a:ext uri="{FF2B5EF4-FFF2-40B4-BE49-F238E27FC236}">
                <a16:creationId xmlns:a16="http://schemas.microsoft.com/office/drawing/2014/main" id="{9D4C6729-97AA-88AE-BF2A-BD2A7EE17ED3}"/>
              </a:ext>
            </a:extLst>
          </p:cNvPr>
          <p:cNvSpPr/>
          <p:nvPr/>
        </p:nvSpPr>
        <p:spPr bwMode="auto">
          <a:xfrm>
            <a:off x="438370" y="2452917"/>
            <a:ext cx="2682975" cy="914400"/>
          </a:xfrm>
          <a:prstGeom prst="round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Cluster</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WMO</a:t>
            </a:r>
          </a:p>
        </p:txBody>
      </p:sp>
      <p:sp>
        <p:nvSpPr>
          <p:cNvPr id="8" name="Rechthoek: afgeronde hoeken 7">
            <a:extLst>
              <a:ext uri="{FF2B5EF4-FFF2-40B4-BE49-F238E27FC236}">
                <a16:creationId xmlns:a16="http://schemas.microsoft.com/office/drawing/2014/main" id="{AFB12F8E-0E25-02CC-CB1C-1A4800CAA202}"/>
              </a:ext>
            </a:extLst>
          </p:cNvPr>
          <p:cNvSpPr/>
          <p:nvPr/>
        </p:nvSpPr>
        <p:spPr bwMode="auto">
          <a:xfrm>
            <a:off x="3257585" y="4236009"/>
            <a:ext cx="2628292" cy="1108882"/>
          </a:xfrm>
          <a:prstGeom prst="roundRect">
            <a:avLst/>
          </a:prstGeom>
          <a:solidFill>
            <a:schemeClr val="tx2">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Cluster</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Schakelteam</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000" b="0" i="0" u="none" strike="noStrike" kern="1200" cap="none" spc="0" normalizeH="0" baseline="-25000" noProof="0" dirty="0">
                <a:ln>
                  <a:noFill/>
                </a:ln>
                <a:solidFill>
                  <a:prstClr val="black"/>
                </a:solidFill>
                <a:effectLst/>
                <a:uLnTx/>
                <a:uFillTx/>
                <a:latin typeface="Arial" charset="0"/>
                <a:ea typeface="+mn-ea"/>
                <a:cs typeface="+mn-cs"/>
              </a:rPr>
              <a:t>(inclusief cliëntondersteuner buitengebied)</a:t>
            </a:r>
          </a:p>
        </p:txBody>
      </p:sp>
      <p:sp>
        <p:nvSpPr>
          <p:cNvPr id="9" name="Rechthoek: afgeronde hoeken 8">
            <a:extLst>
              <a:ext uri="{FF2B5EF4-FFF2-40B4-BE49-F238E27FC236}">
                <a16:creationId xmlns:a16="http://schemas.microsoft.com/office/drawing/2014/main" id="{54A4C4EF-6F14-29D5-9B65-48AEDCBAE635}"/>
              </a:ext>
            </a:extLst>
          </p:cNvPr>
          <p:cNvSpPr/>
          <p:nvPr/>
        </p:nvSpPr>
        <p:spPr bwMode="auto">
          <a:xfrm>
            <a:off x="435981" y="5453771"/>
            <a:ext cx="8532025" cy="914400"/>
          </a:xfrm>
          <a:prstGeom prst="roundRect">
            <a:avLst/>
          </a:prstGeom>
          <a:solidFill>
            <a:schemeClr val="accent3">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Cluster</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Kwaliteit en Data Analyse</a:t>
            </a:r>
          </a:p>
        </p:txBody>
      </p:sp>
      <p:sp>
        <p:nvSpPr>
          <p:cNvPr id="10" name="Rechthoek: afgeronde hoeken 9">
            <a:extLst>
              <a:ext uri="{FF2B5EF4-FFF2-40B4-BE49-F238E27FC236}">
                <a16:creationId xmlns:a16="http://schemas.microsoft.com/office/drawing/2014/main" id="{C7158B1A-9612-CBD8-A213-72975A7E2C61}"/>
              </a:ext>
            </a:extLst>
          </p:cNvPr>
          <p:cNvSpPr/>
          <p:nvPr/>
        </p:nvSpPr>
        <p:spPr bwMode="auto">
          <a:xfrm>
            <a:off x="6038547" y="2441221"/>
            <a:ext cx="2925941" cy="2903669"/>
          </a:xfrm>
          <a:prstGeom prst="roundRect">
            <a:avLst/>
          </a:prstGeom>
          <a:solidFill>
            <a:schemeClr val="accent4">
              <a:lumMod val="40000"/>
              <a:lumOff val="6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In-House expertise</a:t>
            </a:r>
            <a:endParaRPr kumimoji="0" lang="nl-NL" sz="2000" b="0" i="0" u="none" strike="noStrike" kern="1200" cap="none" spc="0" normalizeH="0" baseline="-25000" noProof="0" dirty="0">
              <a:ln>
                <a:noFill/>
              </a:ln>
              <a:solidFill>
                <a:prstClr val="black"/>
              </a:solidFill>
              <a:effectLst/>
              <a:uLnTx/>
              <a:uFillTx/>
              <a:latin typeface="Arial" charset="0"/>
              <a:ea typeface="+mn-ea"/>
              <a:cs typeface="+mn-cs"/>
            </a:endParaRPr>
          </a:p>
          <a:p>
            <a:pPr marR="0" lvl="0" algn="l" defTabSz="363538" rtl="0" eaLnBrk="1" fontAlgn="base" latinLnBrk="0" hangingPunct="1">
              <a:lnSpc>
                <a:spcPct val="100000"/>
              </a:lnSpc>
              <a:spcBef>
                <a:spcPct val="0"/>
              </a:spcBef>
              <a:spcAft>
                <a:spcPct val="0"/>
              </a:spcAft>
              <a:buClrTx/>
              <a:buSzTx/>
              <a:tabLst/>
              <a:defRPr/>
            </a:pPr>
            <a:endParaRPr kumimoji="0" lang="nl-NL" sz="2000" b="0" i="0" u="none" strike="noStrike" kern="1200" cap="none" spc="0" normalizeH="0" baseline="-25000" noProof="0" dirty="0">
              <a:ln>
                <a:noFill/>
              </a:ln>
              <a:solidFill>
                <a:prstClr val="black"/>
              </a:solidFill>
              <a:effectLst/>
              <a:uLnTx/>
              <a:uFillTx/>
              <a:latin typeface="Arial" charset="0"/>
              <a:ea typeface="+mn-ea"/>
              <a:cs typeface="+mn-cs"/>
            </a:endParaRPr>
          </a:p>
          <a:p>
            <a:pPr marR="0" lvl="0" algn="l" defTabSz="363538" rtl="0" eaLnBrk="1" fontAlgn="base" latinLnBrk="0" hangingPunct="1">
              <a:lnSpc>
                <a:spcPct val="100000"/>
              </a:lnSpc>
              <a:spcBef>
                <a:spcPct val="0"/>
              </a:spcBef>
              <a:spcAft>
                <a:spcPct val="0"/>
              </a:spcAft>
              <a:buClrTx/>
              <a:buSzTx/>
              <a:tabLst/>
              <a:defRPr/>
            </a:pPr>
            <a:r>
              <a:rPr kumimoji="0" lang="nl-NL" sz="2000" b="0" i="0" u="none" strike="noStrike" kern="1200" cap="none" spc="0" normalizeH="0" baseline="-25000" dirty="0">
                <a:ln>
                  <a:noFill/>
                </a:ln>
                <a:solidFill>
                  <a:prstClr val="black"/>
                </a:solidFill>
                <a:effectLst/>
                <a:uLnTx/>
                <a:uFillTx/>
                <a:latin typeface="Arial" charset="0"/>
                <a:ea typeface="+mn-ea"/>
                <a:cs typeface="+mn-cs"/>
              </a:rPr>
              <a:t>-     </a:t>
            </a:r>
            <a:r>
              <a:rPr kumimoji="0" lang="nl-NL" sz="2000" b="0" i="0" u="none" strike="noStrike" kern="1200" cap="none" spc="0" normalizeH="0" baseline="-25000" noProof="0" dirty="0">
                <a:ln>
                  <a:noFill/>
                </a:ln>
                <a:solidFill>
                  <a:prstClr val="black"/>
                </a:solidFill>
                <a:effectLst/>
                <a:uLnTx/>
                <a:uFillTx/>
                <a:latin typeface="Arial" charset="0"/>
                <a:ea typeface="+mn-ea"/>
                <a:cs typeface="+mn-cs"/>
              </a:rPr>
              <a:t> Cliëntondersteuners </a:t>
            </a:r>
          </a:p>
          <a:p>
            <a:pPr marR="0" lvl="0" algn="l" defTabSz="363538" rtl="0" eaLnBrk="1" fontAlgn="base" latinLnBrk="0" hangingPunct="1">
              <a:lnSpc>
                <a:spcPct val="100000"/>
              </a:lnSpc>
              <a:spcBef>
                <a:spcPct val="0"/>
              </a:spcBef>
              <a:spcAft>
                <a:spcPct val="0"/>
              </a:spcAft>
              <a:buClrTx/>
              <a:buSzTx/>
              <a:tabLst/>
              <a:defRPr/>
            </a:pPr>
            <a:r>
              <a:rPr kumimoji="0" lang="nl-NL" sz="2000" b="0" i="0" u="none" strike="noStrike" kern="1200" cap="none" spc="0" normalizeH="0" baseline="-25000" noProof="0" dirty="0">
                <a:ln>
                  <a:noFill/>
                </a:ln>
                <a:solidFill>
                  <a:prstClr val="black"/>
                </a:solidFill>
                <a:effectLst/>
                <a:uLnTx/>
                <a:uFillTx/>
                <a:latin typeface="Arial" charset="0"/>
                <a:ea typeface="+mn-ea"/>
                <a:cs typeface="+mn-cs"/>
              </a:rPr>
              <a:t>        18- /18+</a:t>
            </a:r>
          </a:p>
          <a:p>
            <a:pPr marL="0" marR="0" lvl="0" indent="0" algn="l" defTabSz="363538" rtl="0" eaLnBrk="1" fontAlgn="base" latinLnBrk="0" hangingPunct="1">
              <a:lnSpc>
                <a:spcPct val="100000"/>
              </a:lnSpc>
              <a:spcBef>
                <a:spcPct val="0"/>
              </a:spcBef>
              <a:spcAft>
                <a:spcPct val="0"/>
              </a:spcAft>
              <a:buClrTx/>
              <a:buSzTx/>
              <a:buFontTx/>
              <a:buNone/>
              <a:tabLst/>
              <a:defRPr/>
            </a:pPr>
            <a:r>
              <a:rPr kumimoji="0" lang="nl-NL" sz="2000" b="0" i="0" u="none" strike="noStrike" kern="1200" cap="none" spc="0" normalizeH="0" baseline="-25000" noProof="0" dirty="0">
                <a:ln>
                  <a:noFill/>
                </a:ln>
                <a:solidFill>
                  <a:prstClr val="black"/>
                </a:solidFill>
                <a:effectLst/>
                <a:uLnTx/>
                <a:uFillTx/>
                <a:latin typeface="Arial" charset="0"/>
                <a:ea typeface="+mn-ea"/>
                <a:cs typeface="+mn-cs"/>
              </a:rPr>
              <a:t>-	GGZ consulent</a:t>
            </a:r>
          </a:p>
          <a:p>
            <a:pPr marL="0" marR="0" lvl="0" indent="0" algn="l" defTabSz="914400" rtl="0" eaLnBrk="1" fontAlgn="base" latinLnBrk="0" hangingPunct="1">
              <a:lnSpc>
                <a:spcPct val="100000"/>
              </a:lnSpc>
              <a:spcBef>
                <a:spcPct val="0"/>
              </a:spcBef>
              <a:spcAft>
                <a:spcPct val="0"/>
              </a:spcAft>
              <a:buClrTx/>
              <a:buSzTx/>
              <a:buFontTx/>
              <a:buNone/>
              <a:tabLst>
                <a:tab pos="363538" algn="l"/>
              </a:tabLst>
              <a:defRPr/>
            </a:pPr>
            <a:r>
              <a:rPr kumimoji="0" lang="nl-NL" sz="2000" b="0" i="0" u="none" strike="noStrike" kern="1200" cap="none" spc="0" normalizeH="0" baseline="-25000" noProof="0" dirty="0">
                <a:ln>
                  <a:noFill/>
                </a:ln>
                <a:solidFill>
                  <a:prstClr val="black"/>
                </a:solidFill>
                <a:effectLst/>
                <a:uLnTx/>
                <a:uFillTx/>
                <a:latin typeface="Arial" charset="0"/>
                <a:ea typeface="+mn-ea"/>
                <a:cs typeface="+mn-cs"/>
              </a:rPr>
              <a:t>-	Autisme Expert</a:t>
            </a:r>
          </a:p>
          <a:p>
            <a:pPr marR="0" lvl="0" algn="l" defTabSz="363538" rtl="0" eaLnBrk="1" fontAlgn="base" latinLnBrk="0" hangingPunct="1">
              <a:lnSpc>
                <a:spcPct val="100000"/>
              </a:lnSpc>
              <a:spcBef>
                <a:spcPct val="0"/>
              </a:spcBef>
              <a:spcAft>
                <a:spcPct val="0"/>
              </a:spcAft>
              <a:buClrTx/>
              <a:buSzTx/>
              <a:tabLst/>
              <a:defRPr/>
            </a:pPr>
            <a:r>
              <a:rPr kumimoji="0" lang="nl-NL" sz="2000" b="0" i="0" u="none" strike="noStrike" kern="1200" cap="none" spc="0" normalizeH="0" baseline="-25000" noProof="0" dirty="0">
                <a:ln>
                  <a:noFill/>
                </a:ln>
                <a:solidFill>
                  <a:prstClr val="black"/>
                </a:solidFill>
                <a:effectLst/>
                <a:uLnTx/>
                <a:uFillTx/>
                <a:latin typeface="Arial" charset="0"/>
                <a:ea typeface="+mn-ea"/>
                <a:cs typeface="+mn-cs"/>
              </a:rPr>
              <a:t>-       Begeleider Interne     </a:t>
            </a:r>
          </a:p>
          <a:p>
            <a:pPr marR="0" lvl="0" algn="l" defTabSz="363538" rtl="0" eaLnBrk="1" fontAlgn="base" latinLnBrk="0" hangingPunct="1">
              <a:lnSpc>
                <a:spcPct val="100000"/>
              </a:lnSpc>
              <a:spcBef>
                <a:spcPct val="0"/>
              </a:spcBef>
              <a:spcAft>
                <a:spcPct val="0"/>
              </a:spcAft>
              <a:buClrTx/>
              <a:buSzTx/>
              <a:tabLst/>
              <a:defRPr/>
            </a:pPr>
            <a:r>
              <a:rPr lang="nl-NL" sz="2000" baseline="-25000" dirty="0">
                <a:solidFill>
                  <a:prstClr val="black"/>
                </a:solidFill>
                <a:latin typeface="Arial" charset="0"/>
              </a:rPr>
              <a:t>	Rebound</a:t>
            </a:r>
            <a:endParaRPr kumimoji="0" lang="nl-NL" sz="2000" b="0" i="0" u="none" strike="noStrike" kern="1200" cap="none" spc="0" normalizeH="0" baseline="-25000" noProof="0" dirty="0">
              <a:ln>
                <a:noFill/>
              </a:ln>
              <a:solidFill>
                <a:prstClr val="black"/>
              </a:solidFill>
              <a:effectLst/>
              <a:uLnTx/>
              <a:uFillTx/>
              <a:latin typeface="Arial"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l-NL" sz="1800" b="0" i="0" u="none" strike="noStrike" kern="1200" cap="none" spc="0" normalizeH="0" baseline="-25000" noProof="0" dirty="0">
              <a:ln>
                <a:noFill/>
              </a:ln>
              <a:solidFill>
                <a:prstClr val="black"/>
              </a:solidFill>
              <a:effectLst/>
              <a:uLnTx/>
              <a:uFillTx/>
              <a:latin typeface="Arial"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l-NL" sz="1800" b="0" i="0" u="none" strike="noStrike" kern="1200" cap="none" spc="0" normalizeH="0" baseline="-25000" noProof="0" dirty="0">
              <a:ln>
                <a:noFill/>
              </a:ln>
              <a:solidFill>
                <a:prstClr val="black"/>
              </a:solidFill>
              <a:effectLst/>
              <a:uLnTx/>
              <a:uFillTx/>
              <a:latin typeface="Arial" charset="0"/>
              <a:ea typeface="+mn-ea"/>
              <a:cs typeface="+mn-cs"/>
            </a:endParaRPr>
          </a:p>
          <a:p>
            <a:pPr marL="457200" marR="0" lvl="0" indent="-457200" algn="l" defTabSz="914400" rtl="0" eaLnBrk="1" fontAlgn="base" latinLnBrk="0" hangingPunct="1">
              <a:lnSpc>
                <a:spcPct val="100000"/>
              </a:lnSpc>
              <a:spcBef>
                <a:spcPct val="0"/>
              </a:spcBef>
              <a:spcAft>
                <a:spcPct val="0"/>
              </a:spcAft>
              <a:buClrTx/>
              <a:buSzTx/>
              <a:buFontTx/>
              <a:buChar char="-"/>
              <a:tabLst/>
              <a:defRPr/>
            </a:pPr>
            <a:endParaRPr kumimoji="0" lang="nl-NL" sz="2800" b="0" i="0" u="none" strike="noStrike" kern="1200" cap="none" spc="0" normalizeH="0" baseline="-25000" noProof="0" dirty="0">
              <a:ln>
                <a:noFill/>
              </a:ln>
              <a:solidFill>
                <a:prstClr val="black"/>
              </a:solidFill>
              <a:effectLst/>
              <a:uLnTx/>
              <a:uFillTx/>
              <a:latin typeface="Arial" charset="0"/>
              <a:ea typeface="+mn-ea"/>
              <a:cs typeface="+mn-cs"/>
            </a:endParaRPr>
          </a:p>
        </p:txBody>
      </p:sp>
      <p:sp>
        <p:nvSpPr>
          <p:cNvPr id="12" name="Rechthoek: afgeronde hoeken 11">
            <a:extLst>
              <a:ext uri="{FF2B5EF4-FFF2-40B4-BE49-F238E27FC236}">
                <a16:creationId xmlns:a16="http://schemas.microsoft.com/office/drawing/2014/main" id="{2625B766-59DD-C5EF-7ED7-8A0C6156CF27}"/>
              </a:ext>
            </a:extLst>
          </p:cNvPr>
          <p:cNvSpPr/>
          <p:nvPr/>
        </p:nvSpPr>
        <p:spPr bwMode="auto">
          <a:xfrm>
            <a:off x="3263332" y="2429664"/>
            <a:ext cx="2628292" cy="1767152"/>
          </a:xfrm>
          <a:prstGeom prst="round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Cluster Jeugd</a:t>
            </a:r>
          </a:p>
          <a:p>
            <a:pPr marL="285750" marR="0" lvl="0" indent="-285750" algn="l" defTabSz="914400" rtl="0" eaLnBrk="1" fontAlgn="base" latinLnBrk="0" hangingPunct="1">
              <a:lnSpc>
                <a:spcPct val="100000"/>
              </a:lnSpc>
              <a:spcBef>
                <a:spcPct val="0"/>
              </a:spcBef>
              <a:spcAft>
                <a:spcPct val="0"/>
              </a:spcAft>
              <a:buClrTx/>
              <a:buSzTx/>
              <a:buFontTx/>
              <a:buChar char="-"/>
              <a:tabLst/>
              <a:defRPr/>
            </a:pPr>
            <a:r>
              <a:rPr kumimoji="0" lang="nl-NL" sz="2000" b="0" i="0" u="none" strike="noStrike" kern="1200" cap="none" spc="0" normalizeH="0" baseline="-25000" noProof="0" dirty="0">
                <a:ln>
                  <a:noFill/>
                </a:ln>
                <a:solidFill>
                  <a:prstClr val="black"/>
                </a:solidFill>
                <a:effectLst/>
                <a:uLnTx/>
                <a:uFillTx/>
                <a:latin typeface="Arial" charset="0"/>
                <a:ea typeface="+mn-ea"/>
                <a:cs typeface="+mn-cs"/>
              </a:rPr>
              <a:t>Gezins- en Jongerencoaches</a:t>
            </a:r>
          </a:p>
          <a:p>
            <a:pPr marL="285750" marR="0" lvl="0" indent="-285750" algn="l" defTabSz="914400" rtl="0" eaLnBrk="1" fontAlgn="base" latinLnBrk="0" hangingPunct="1">
              <a:lnSpc>
                <a:spcPct val="100000"/>
              </a:lnSpc>
              <a:spcBef>
                <a:spcPct val="0"/>
              </a:spcBef>
              <a:spcAft>
                <a:spcPct val="0"/>
              </a:spcAft>
              <a:buClrTx/>
              <a:buSzTx/>
              <a:buFontTx/>
              <a:buChar char="-"/>
              <a:tabLst/>
              <a:defRPr/>
            </a:pPr>
            <a:r>
              <a:rPr kumimoji="0" lang="nl-NL" sz="2000" b="0" i="0" u="none" strike="noStrike" kern="1200" cap="none" spc="0" normalizeH="0" baseline="-25000" noProof="0" dirty="0">
                <a:ln>
                  <a:noFill/>
                </a:ln>
                <a:solidFill>
                  <a:prstClr val="black"/>
                </a:solidFill>
                <a:effectLst/>
                <a:uLnTx/>
                <a:uFillTx/>
                <a:latin typeface="Arial" charset="0"/>
                <a:ea typeface="+mn-ea"/>
                <a:cs typeface="+mn-cs"/>
              </a:rPr>
              <a:t>Jeugd- en Gezinswerkers</a:t>
            </a:r>
          </a:p>
          <a:p>
            <a:pPr marL="285750" marR="0" lvl="0" indent="-285750" algn="l" defTabSz="914400" rtl="0" eaLnBrk="1" fontAlgn="base" latinLnBrk="0" hangingPunct="1">
              <a:lnSpc>
                <a:spcPct val="100000"/>
              </a:lnSpc>
              <a:spcBef>
                <a:spcPct val="0"/>
              </a:spcBef>
              <a:spcAft>
                <a:spcPct val="0"/>
              </a:spcAft>
              <a:buClrTx/>
              <a:buSzTx/>
              <a:buFontTx/>
              <a:buChar char="-"/>
              <a:tabLst/>
              <a:defRPr/>
            </a:pPr>
            <a:r>
              <a:rPr kumimoji="0" lang="nl-NL" sz="2000" b="0" i="0" u="none" strike="noStrike" kern="1200" cap="none" spc="0" normalizeH="0" baseline="-25000" noProof="0" dirty="0">
                <a:ln>
                  <a:noFill/>
                </a:ln>
                <a:solidFill>
                  <a:prstClr val="black"/>
                </a:solidFill>
                <a:effectLst/>
                <a:uLnTx/>
                <a:uFillTx/>
                <a:latin typeface="Arial" charset="0"/>
                <a:ea typeface="+mn-ea"/>
                <a:cs typeface="+mn-cs"/>
              </a:rPr>
              <a:t>Jeugdconsulenten</a:t>
            </a:r>
          </a:p>
          <a:p>
            <a:pPr marL="285750" marR="0" lvl="0" indent="-285750" algn="l" defTabSz="914400" rtl="0" eaLnBrk="1" fontAlgn="base" latinLnBrk="0" hangingPunct="1">
              <a:lnSpc>
                <a:spcPct val="100000"/>
              </a:lnSpc>
              <a:spcBef>
                <a:spcPct val="0"/>
              </a:spcBef>
              <a:spcAft>
                <a:spcPct val="0"/>
              </a:spcAft>
              <a:buClrTx/>
              <a:buSzTx/>
              <a:buFontTx/>
              <a:buChar char="-"/>
              <a:tabLst/>
              <a:defRPr/>
            </a:pPr>
            <a:r>
              <a:rPr kumimoji="0" lang="nl-NL" sz="2000" b="0" i="0" u="none" strike="noStrike" kern="1200" cap="none" spc="0" normalizeH="0" baseline="-25000" noProof="0" dirty="0">
                <a:ln>
                  <a:noFill/>
                </a:ln>
                <a:solidFill>
                  <a:prstClr val="black"/>
                </a:solidFill>
                <a:effectLst/>
                <a:uLnTx/>
                <a:uFillTx/>
                <a:latin typeface="Arial" charset="0"/>
                <a:ea typeface="+mn-ea"/>
                <a:cs typeface="+mn-cs"/>
              </a:rPr>
              <a:t>Gedragswetenschappers</a:t>
            </a:r>
          </a:p>
          <a:p>
            <a:pPr marL="285750" marR="0" lvl="0" indent="-285750" algn="l" defTabSz="914400" rtl="0" eaLnBrk="1" fontAlgn="base" latinLnBrk="0" hangingPunct="1">
              <a:lnSpc>
                <a:spcPct val="100000"/>
              </a:lnSpc>
              <a:spcBef>
                <a:spcPct val="0"/>
              </a:spcBef>
              <a:spcAft>
                <a:spcPct val="0"/>
              </a:spcAft>
              <a:buClrTx/>
              <a:buSzTx/>
              <a:buFontTx/>
              <a:buChar char="-"/>
              <a:tabLst/>
              <a:defRPr/>
            </a:pPr>
            <a:r>
              <a:rPr kumimoji="0" lang="nl-NL" sz="2000" b="0" i="0" u="none" strike="noStrike" kern="1200" cap="none" spc="0" normalizeH="0" baseline="-25000" noProof="0" dirty="0">
                <a:ln>
                  <a:noFill/>
                </a:ln>
                <a:solidFill>
                  <a:prstClr val="black"/>
                </a:solidFill>
                <a:effectLst/>
                <a:uLnTx/>
                <a:uFillTx/>
                <a:latin typeface="Arial" charset="0"/>
                <a:ea typeface="+mn-ea"/>
                <a:cs typeface="+mn-cs"/>
              </a:rPr>
              <a:t>Coördinatie Preventieve T</a:t>
            </a:r>
          </a:p>
          <a:p>
            <a:pPr marL="285750" marR="0" lvl="0" indent="-285750" algn="l" defTabSz="914400" rtl="0" eaLnBrk="1" fontAlgn="base" latinLnBrk="0" hangingPunct="1">
              <a:lnSpc>
                <a:spcPct val="100000"/>
              </a:lnSpc>
              <a:spcBef>
                <a:spcPct val="0"/>
              </a:spcBef>
              <a:spcAft>
                <a:spcPct val="0"/>
              </a:spcAft>
              <a:buClrTx/>
              <a:buSzTx/>
              <a:buFontTx/>
              <a:buChar char="-"/>
              <a:tabLst/>
              <a:defRPr/>
            </a:pPr>
            <a:endParaRPr kumimoji="0" lang="nl-NL" sz="1800" b="0" i="0" u="none" strike="noStrike" kern="1200" cap="none" spc="0" normalizeH="0" baseline="-25000" noProof="0" dirty="0">
              <a:ln>
                <a:noFill/>
              </a:ln>
              <a:solidFill>
                <a:prstClr val="black"/>
              </a:solidFill>
              <a:effectLst/>
              <a:uLnTx/>
              <a:uFillTx/>
              <a:latin typeface="Arial" charset="0"/>
              <a:ea typeface="+mn-ea"/>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nl-NL" sz="1800" b="0" i="0" u="none" strike="noStrike" kern="1200" cap="none" spc="0" normalizeH="0" baseline="-25000" noProof="0" dirty="0">
              <a:ln>
                <a:noFill/>
              </a:ln>
              <a:solidFill>
                <a:prstClr val="black"/>
              </a:solidFill>
              <a:effectLst/>
              <a:uLnTx/>
              <a:uFillTx/>
              <a:latin typeface="Arial" charset="0"/>
              <a:ea typeface="+mn-ea"/>
              <a:cs typeface="+mn-cs"/>
            </a:endParaRPr>
          </a:p>
        </p:txBody>
      </p:sp>
      <p:pic>
        <p:nvPicPr>
          <p:cNvPr id="13" name="Afbeelding 12">
            <a:extLst>
              <a:ext uri="{FF2B5EF4-FFF2-40B4-BE49-F238E27FC236}">
                <a16:creationId xmlns:a16="http://schemas.microsoft.com/office/drawing/2014/main" id="{5D64600A-80EA-0386-B757-714B2CA0D069}"/>
              </a:ext>
            </a:extLst>
          </p:cNvPr>
          <p:cNvPicPr>
            <a:picLocks noChangeAspect="1"/>
          </p:cNvPicPr>
          <p:nvPr/>
        </p:nvPicPr>
        <p:blipFill>
          <a:blip r:embed="rId3"/>
          <a:stretch>
            <a:fillRect/>
          </a:stretch>
        </p:blipFill>
        <p:spPr>
          <a:xfrm>
            <a:off x="3563888" y="154655"/>
            <a:ext cx="1902117" cy="1207113"/>
          </a:xfrm>
          <a:prstGeom prst="rect">
            <a:avLst/>
          </a:prstGeom>
        </p:spPr>
      </p:pic>
      <p:sp>
        <p:nvSpPr>
          <p:cNvPr id="2" name="Rechthoek: afgeronde hoeken 1">
            <a:extLst>
              <a:ext uri="{FF2B5EF4-FFF2-40B4-BE49-F238E27FC236}">
                <a16:creationId xmlns:a16="http://schemas.microsoft.com/office/drawing/2014/main" id="{6CBA3FCA-F0F0-D49F-C630-A0FF88653937}"/>
              </a:ext>
            </a:extLst>
          </p:cNvPr>
          <p:cNvSpPr/>
          <p:nvPr/>
        </p:nvSpPr>
        <p:spPr bwMode="auto">
          <a:xfrm>
            <a:off x="435981" y="4391299"/>
            <a:ext cx="2727806" cy="914400"/>
          </a:xfrm>
          <a:prstGeom prst="round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Cluster</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Wijkwerkers</a:t>
            </a:r>
          </a:p>
        </p:txBody>
      </p:sp>
      <p:sp>
        <p:nvSpPr>
          <p:cNvPr id="3" name="Rechthoek: afgeronde hoeken 2">
            <a:extLst>
              <a:ext uri="{FF2B5EF4-FFF2-40B4-BE49-F238E27FC236}">
                <a16:creationId xmlns:a16="http://schemas.microsoft.com/office/drawing/2014/main" id="{A504F7D8-F8EC-BD64-5875-238CC19B8C78}"/>
              </a:ext>
            </a:extLst>
          </p:cNvPr>
          <p:cNvSpPr/>
          <p:nvPr/>
        </p:nvSpPr>
        <p:spPr bwMode="auto">
          <a:xfrm>
            <a:off x="435981" y="3429000"/>
            <a:ext cx="2705662" cy="914400"/>
          </a:xfrm>
          <a:prstGeom prst="roundRect">
            <a:avLst/>
          </a:prstGeom>
          <a:solidFill>
            <a:schemeClr val="accent1">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Cluster</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nl-NL" sz="2800" b="1" i="0" u="none" strike="noStrike" kern="1200" cap="none" spc="0" normalizeH="0" baseline="-25000" noProof="0" dirty="0">
                <a:ln>
                  <a:noFill/>
                </a:ln>
                <a:solidFill>
                  <a:prstClr val="black"/>
                </a:solidFill>
                <a:effectLst/>
                <a:uLnTx/>
                <a:uFillTx/>
                <a:latin typeface="Arial" charset="0"/>
                <a:ea typeface="+mn-ea"/>
                <a:cs typeface="+mn-cs"/>
              </a:rPr>
              <a:t>Leerrecht</a:t>
            </a:r>
          </a:p>
        </p:txBody>
      </p:sp>
    </p:spTree>
    <p:extLst>
      <p:ext uri="{BB962C8B-B14F-4D97-AF65-F5344CB8AC3E}">
        <p14:creationId xmlns:p14="http://schemas.microsoft.com/office/powerpoint/2010/main" val="3849393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el 2">
            <a:extLst>
              <a:ext uri="{FF2B5EF4-FFF2-40B4-BE49-F238E27FC236}">
                <a16:creationId xmlns:a16="http://schemas.microsoft.com/office/drawing/2014/main" id="{1DA5F8FC-8EB4-BCB0-A497-26A0248CC788}"/>
              </a:ext>
            </a:extLst>
          </p:cNvPr>
          <p:cNvSpPr>
            <a:spLocks noGrp="1"/>
          </p:cNvSpPr>
          <p:nvPr>
            <p:ph type="title"/>
          </p:nvPr>
        </p:nvSpPr>
        <p:spPr>
          <a:xfrm>
            <a:off x="1115616" y="745004"/>
            <a:ext cx="2808312" cy="1156990"/>
          </a:xfrm>
        </p:spPr>
        <p:txBody>
          <a:bodyPr/>
          <a:lstStyle/>
          <a:p>
            <a:r>
              <a:rPr lang="nl-NL" b="1" dirty="0"/>
              <a:t>Visie</a:t>
            </a:r>
          </a:p>
        </p:txBody>
      </p:sp>
      <p:sp>
        <p:nvSpPr>
          <p:cNvPr id="9" name="Tijdelijke aanduiding voor inhoud 8">
            <a:extLst>
              <a:ext uri="{FF2B5EF4-FFF2-40B4-BE49-F238E27FC236}">
                <a16:creationId xmlns:a16="http://schemas.microsoft.com/office/drawing/2014/main" id="{D40A6A33-A286-E8FB-B202-841CC8507817}"/>
              </a:ext>
            </a:extLst>
          </p:cNvPr>
          <p:cNvSpPr>
            <a:spLocks noGrp="1"/>
          </p:cNvSpPr>
          <p:nvPr>
            <p:ph idx="1"/>
          </p:nvPr>
        </p:nvSpPr>
        <p:spPr>
          <a:xfrm>
            <a:off x="457200" y="1600200"/>
            <a:ext cx="4474840" cy="4525963"/>
          </a:xfrm>
        </p:spPr>
        <p:txBody>
          <a:bodyPr/>
          <a:lstStyle/>
          <a:p>
            <a:pPr marL="0" indent="0">
              <a:buNone/>
            </a:pPr>
            <a:endParaRPr lang="nl-NL" sz="1200" b="0" i="1" u="none" strike="noStrike" baseline="0" dirty="0">
              <a:solidFill>
                <a:srgbClr val="000000"/>
              </a:solidFill>
              <a:latin typeface="Verdana" panose="020B0604030504040204" pitchFamily="34" charset="0"/>
            </a:endParaRPr>
          </a:p>
          <a:p>
            <a:pPr marL="0" indent="0">
              <a:buNone/>
            </a:pPr>
            <a:endParaRPr lang="nl-NL" sz="1200" i="1" dirty="0">
              <a:solidFill>
                <a:srgbClr val="000000"/>
              </a:solidFill>
              <a:latin typeface="Verdana" panose="020B0604030504040204" pitchFamily="34" charset="0"/>
            </a:endParaRPr>
          </a:p>
          <a:p>
            <a:pPr marL="0" indent="0" algn="ctr">
              <a:buNone/>
            </a:pPr>
            <a:r>
              <a:rPr lang="nl-NL" sz="1200" b="1" u="none" strike="noStrike" baseline="0" dirty="0">
                <a:solidFill>
                  <a:srgbClr val="000000"/>
                </a:solidFill>
                <a:latin typeface="Verdana" panose="020B0604030504040204" pitchFamily="34" charset="0"/>
              </a:rPr>
              <a:t>“</a:t>
            </a:r>
            <a:r>
              <a:rPr lang="nl-NL" sz="1800" b="1" u="none" strike="noStrike" baseline="0" dirty="0">
                <a:solidFill>
                  <a:srgbClr val="000000"/>
                </a:solidFill>
                <a:latin typeface="Verdana" panose="020B0604030504040204" pitchFamily="34" charset="0"/>
              </a:rPr>
              <a:t>Wij werken integraal, hebben aansluiting met bekende netwerken in de wijk en we ondersteunen bij opstartende initiatieven. We zijn zichtbaar en bereikbaar, gericht op participatie, normaliseren en zelfredzaamheid en naast het arrangeren van laagdrempelige passende ondersteuning (en waar nodig maatwerkvoorzieningen) investeren we in preventie” </a:t>
            </a:r>
          </a:p>
          <a:p>
            <a:endParaRPr lang="nl-NL" dirty="0"/>
          </a:p>
        </p:txBody>
      </p:sp>
      <p:pic>
        <p:nvPicPr>
          <p:cNvPr id="6" name="Afbeelding 5" descr="Afbeelding met tekst, Graphics, Lettertype, grafische vormgeving&#10;&#10;Door AI gegenereerde inhoud is mogelijk onjuist.">
            <a:extLst>
              <a:ext uri="{FF2B5EF4-FFF2-40B4-BE49-F238E27FC236}">
                <a16:creationId xmlns:a16="http://schemas.microsoft.com/office/drawing/2014/main" id="{CAEF82B0-87BB-0B25-B0A1-FE9AD00180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49101" y="4572000"/>
            <a:ext cx="3324225" cy="1371600"/>
          </a:xfrm>
          <a:prstGeom prst="rect">
            <a:avLst/>
          </a:prstGeom>
        </p:spPr>
      </p:pic>
      <p:pic>
        <p:nvPicPr>
          <p:cNvPr id="8" name="Afbeelding 7" descr="Afbeelding met meubels, bank, tekenfilm, speelgoed&#10;&#10;Door AI gegenereerde inhoud is mogelijk onjuist.">
            <a:extLst>
              <a:ext uri="{FF2B5EF4-FFF2-40B4-BE49-F238E27FC236}">
                <a16:creationId xmlns:a16="http://schemas.microsoft.com/office/drawing/2014/main" id="{EA9E284A-FA53-D378-FF38-ECE87941226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32040" y="1124744"/>
            <a:ext cx="3269277" cy="3269277"/>
          </a:xfrm>
          <a:prstGeom prst="rect">
            <a:avLst/>
          </a:prstGeom>
        </p:spPr>
      </p:pic>
    </p:spTree>
    <p:extLst>
      <p:ext uri="{BB962C8B-B14F-4D97-AF65-F5344CB8AC3E}">
        <p14:creationId xmlns:p14="http://schemas.microsoft.com/office/powerpoint/2010/main" val="40200896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Afbeelding 12">
            <a:extLst>
              <a:ext uri="{FF2B5EF4-FFF2-40B4-BE49-F238E27FC236}">
                <a16:creationId xmlns:a16="http://schemas.microsoft.com/office/drawing/2014/main" id="{7F577512-0BFF-3C92-8619-765437979C3B}"/>
              </a:ext>
            </a:extLst>
          </p:cNvPr>
          <p:cNvPicPr>
            <a:picLocks noChangeAspect="1"/>
          </p:cNvPicPr>
          <p:nvPr/>
        </p:nvPicPr>
        <p:blipFill>
          <a:blip r:embed="rId3"/>
          <a:stretch>
            <a:fillRect/>
          </a:stretch>
        </p:blipFill>
        <p:spPr>
          <a:xfrm>
            <a:off x="467544" y="185061"/>
            <a:ext cx="1902117" cy="1207113"/>
          </a:xfrm>
          <a:prstGeom prst="rect">
            <a:avLst/>
          </a:prstGeom>
        </p:spPr>
      </p:pic>
      <p:sp>
        <p:nvSpPr>
          <p:cNvPr id="3" name="Tekstvak 2">
            <a:extLst>
              <a:ext uri="{FF2B5EF4-FFF2-40B4-BE49-F238E27FC236}">
                <a16:creationId xmlns:a16="http://schemas.microsoft.com/office/drawing/2014/main" id="{BB6AE026-95AB-BD40-61B3-297990272C63}"/>
              </a:ext>
            </a:extLst>
          </p:cNvPr>
          <p:cNvSpPr txBox="1"/>
          <p:nvPr/>
        </p:nvSpPr>
        <p:spPr>
          <a:xfrm>
            <a:off x="755576" y="1844824"/>
            <a:ext cx="7632848"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nl-NL" sz="2000" b="1" dirty="0">
                <a:solidFill>
                  <a:prstClr val="black"/>
                </a:solidFill>
                <a:latin typeface="Verdana"/>
              </a:rPr>
              <a:t>Klantreis vraag </a:t>
            </a:r>
            <a:r>
              <a:rPr lang="nl-NL" sz="2000" b="1" dirty="0" err="1">
                <a:solidFill>
                  <a:prstClr val="black"/>
                </a:solidFill>
                <a:latin typeface="Verdana"/>
              </a:rPr>
              <a:t>Wmo</a:t>
            </a:r>
            <a:endParaRPr kumimoji="0" lang="nl-NL" sz="2000" b="1" i="0" u="none" strike="noStrike" kern="1200" cap="none" spc="0" normalizeH="0" baseline="0" noProof="0" dirty="0">
              <a:ln>
                <a:noFill/>
              </a:ln>
              <a:solidFill>
                <a:prstClr val="black"/>
              </a:solidFill>
              <a:effectLst/>
              <a:uLnTx/>
              <a:uFillTx/>
              <a:latin typeface="Verdana"/>
              <a:ea typeface="+mn-ea"/>
              <a:cs typeface="+mn-cs"/>
            </a:endParaRPr>
          </a:p>
        </p:txBody>
      </p:sp>
      <p:pic>
        <p:nvPicPr>
          <p:cNvPr id="2" name="Afbeelding 1">
            <a:extLst>
              <a:ext uri="{FF2B5EF4-FFF2-40B4-BE49-F238E27FC236}">
                <a16:creationId xmlns:a16="http://schemas.microsoft.com/office/drawing/2014/main" id="{83030A92-37E5-3CB7-F2FE-36E5A753CD18}"/>
              </a:ext>
            </a:extLst>
          </p:cNvPr>
          <p:cNvPicPr>
            <a:picLocks noChangeAspect="1"/>
          </p:cNvPicPr>
          <p:nvPr/>
        </p:nvPicPr>
        <p:blipFill>
          <a:blip r:embed="rId4"/>
          <a:stretch>
            <a:fillRect/>
          </a:stretch>
        </p:blipFill>
        <p:spPr>
          <a:xfrm>
            <a:off x="121158" y="1296924"/>
            <a:ext cx="8901684" cy="4264152"/>
          </a:xfrm>
          <a:prstGeom prst="rect">
            <a:avLst/>
          </a:prstGeom>
        </p:spPr>
      </p:pic>
    </p:spTree>
    <p:extLst>
      <p:ext uri="{BB962C8B-B14F-4D97-AF65-F5344CB8AC3E}">
        <p14:creationId xmlns:p14="http://schemas.microsoft.com/office/powerpoint/2010/main" val="35163899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42A18BF-3727-35CB-40D6-7AD508BD5D13}"/>
              </a:ext>
            </a:extLst>
          </p:cNvPr>
          <p:cNvSpPr>
            <a:spLocks noGrp="1"/>
          </p:cNvSpPr>
          <p:nvPr>
            <p:ph type="title"/>
          </p:nvPr>
        </p:nvSpPr>
        <p:spPr>
          <a:xfrm>
            <a:off x="457200" y="260648"/>
            <a:ext cx="8147248" cy="2952328"/>
          </a:xfrm>
        </p:spPr>
        <p:txBody>
          <a:bodyPr/>
          <a:lstStyle/>
          <a:p>
            <a:br>
              <a:rPr lang="nl-NL" sz="1600" b="1" dirty="0"/>
            </a:br>
            <a:r>
              <a:rPr lang="nl-NL" sz="1600" b="1" dirty="0"/>
              <a:t>Toegang: 1 loket voor vragen van inwoners</a:t>
            </a:r>
          </a:p>
        </p:txBody>
      </p:sp>
      <p:sp>
        <p:nvSpPr>
          <p:cNvPr id="3" name="Ondertitel 2">
            <a:extLst>
              <a:ext uri="{FF2B5EF4-FFF2-40B4-BE49-F238E27FC236}">
                <a16:creationId xmlns:a16="http://schemas.microsoft.com/office/drawing/2014/main" id="{5CDF06E5-02EC-6B70-8DEA-FCFC29E5A3F3}"/>
              </a:ext>
            </a:extLst>
          </p:cNvPr>
          <p:cNvSpPr>
            <a:spLocks noGrp="1"/>
          </p:cNvSpPr>
          <p:nvPr>
            <p:ph idx="1"/>
          </p:nvPr>
        </p:nvSpPr>
        <p:spPr>
          <a:xfrm>
            <a:off x="1475656" y="1600200"/>
            <a:ext cx="6840760" cy="4525963"/>
          </a:xfrm>
        </p:spPr>
        <p:txBody>
          <a:bodyPr/>
          <a:lstStyle/>
          <a:p>
            <a:pPr algn="l"/>
            <a:endParaRPr lang="nl-NL" sz="1400" dirty="0"/>
          </a:p>
          <a:p>
            <a:pPr algn="l"/>
            <a:endParaRPr lang="nl-NL" sz="1400" dirty="0"/>
          </a:p>
          <a:p>
            <a:pPr algn="l">
              <a:spcBef>
                <a:spcPts val="600"/>
              </a:spcBef>
              <a:spcAft>
                <a:spcPts val="300"/>
              </a:spcAft>
              <a:buNone/>
            </a:pPr>
            <a:r>
              <a:rPr lang="nl-NL" sz="1400" b="0" i="0" dirty="0">
                <a:solidFill>
                  <a:srgbClr val="424242"/>
                </a:solidFill>
                <a:effectLst/>
              </a:rPr>
              <a:t>Inwoners kunnen op verschillende manieren hun hulpvraag kenbaar maken:</a:t>
            </a:r>
          </a:p>
          <a:p>
            <a:pPr algn="l">
              <a:spcBef>
                <a:spcPts val="300"/>
              </a:spcBef>
              <a:spcAft>
                <a:spcPts val="300"/>
              </a:spcAft>
              <a:buFont typeface="Arial" panose="020B0604020202020204" pitchFamily="34" charset="0"/>
              <a:buChar char="•"/>
            </a:pPr>
            <a:r>
              <a:rPr lang="nl-NL" sz="1400" b="1" i="0" dirty="0">
                <a:solidFill>
                  <a:srgbClr val="424242"/>
                </a:solidFill>
                <a:effectLst/>
              </a:rPr>
              <a:t>Telefonisch</a:t>
            </a:r>
            <a:r>
              <a:rPr lang="nl-NL" sz="1400" b="0" i="0" dirty="0">
                <a:solidFill>
                  <a:srgbClr val="424242"/>
                </a:solidFill>
                <a:effectLst/>
              </a:rPr>
              <a:t> via de directe lijn naar Zorg in Deurne</a:t>
            </a:r>
          </a:p>
          <a:p>
            <a:pPr algn="l">
              <a:spcBef>
                <a:spcPts val="300"/>
              </a:spcBef>
              <a:spcAft>
                <a:spcPts val="300"/>
              </a:spcAft>
              <a:buFont typeface="Arial" panose="020B0604020202020204" pitchFamily="34" charset="0"/>
              <a:buChar char="•"/>
            </a:pPr>
            <a:r>
              <a:rPr lang="nl-NL" sz="1400" b="1" i="0" dirty="0">
                <a:solidFill>
                  <a:srgbClr val="424242"/>
                </a:solidFill>
                <a:effectLst/>
              </a:rPr>
              <a:t>Per e-mail</a:t>
            </a:r>
            <a:endParaRPr lang="nl-NL" sz="1400" b="0" i="0" dirty="0">
              <a:solidFill>
                <a:srgbClr val="424242"/>
              </a:solidFill>
              <a:effectLst/>
            </a:endParaRPr>
          </a:p>
          <a:p>
            <a:pPr algn="l">
              <a:spcBef>
                <a:spcPts val="300"/>
              </a:spcBef>
              <a:spcAft>
                <a:spcPts val="300"/>
              </a:spcAft>
              <a:buFont typeface="Arial" panose="020B0604020202020204" pitchFamily="34" charset="0"/>
              <a:buChar char="•"/>
            </a:pPr>
            <a:r>
              <a:rPr lang="nl-NL" sz="1400" b="1" i="0" dirty="0">
                <a:solidFill>
                  <a:srgbClr val="424242"/>
                </a:solidFill>
                <a:effectLst/>
              </a:rPr>
              <a:t>Via contactpersonen op vindplekken</a:t>
            </a:r>
            <a:r>
              <a:rPr lang="nl-NL" sz="1400" b="0" i="0" dirty="0">
                <a:solidFill>
                  <a:srgbClr val="424242"/>
                </a:solidFill>
                <a:effectLst/>
              </a:rPr>
              <a:t> (zoals buurthuizen of wijkpunten)</a:t>
            </a:r>
          </a:p>
          <a:p>
            <a:pPr algn="l">
              <a:spcBef>
                <a:spcPts val="300"/>
              </a:spcBef>
              <a:spcAft>
                <a:spcPts val="300"/>
              </a:spcAft>
              <a:buFont typeface="Arial" panose="020B0604020202020204" pitchFamily="34" charset="0"/>
              <a:buChar char="•"/>
            </a:pPr>
            <a:r>
              <a:rPr lang="nl-NL" sz="1400" b="1" i="0" dirty="0">
                <a:solidFill>
                  <a:srgbClr val="424242"/>
                </a:solidFill>
                <a:effectLst/>
              </a:rPr>
              <a:t>Via onafhankelijke cliëntondersteuners</a:t>
            </a:r>
            <a:endParaRPr lang="nl-NL" sz="1400" b="0" i="0" dirty="0">
              <a:solidFill>
                <a:srgbClr val="424242"/>
              </a:solidFill>
              <a:effectLst/>
            </a:endParaRPr>
          </a:p>
          <a:p>
            <a:pPr algn="l">
              <a:spcBef>
                <a:spcPts val="300"/>
              </a:spcBef>
              <a:spcAft>
                <a:spcPts val="300"/>
              </a:spcAft>
              <a:buFont typeface="Arial" panose="020B0604020202020204" pitchFamily="34" charset="0"/>
              <a:buChar char="•"/>
            </a:pPr>
            <a:r>
              <a:rPr lang="nl-NL" sz="1400" b="1" i="0" dirty="0">
                <a:solidFill>
                  <a:srgbClr val="424242"/>
                </a:solidFill>
                <a:effectLst/>
              </a:rPr>
              <a:t>Via de huisarts</a:t>
            </a:r>
            <a:endParaRPr lang="nl-NL" sz="1400" b="0" i="0" dirty="0">
              <a:solidFill>
                <a:srgbClr val="424242"/>
              </a:solidFill>
              <a:effectLst/>
            </a:endParaRPr>
          </a:p>
          <a:p>
            <a:pPr algn="l">
              <a:spcBef>
                <a:spcPts val="600"/>
              </a:spcBef>
              <a:spcAft>
                <a:spcPts val="300"/>
              </a:spcAft>
              <a:buNone/>
            </a:pPr>
            <a:r>
              <a:rPr lang="nl-NL" sz="1400" b="0" i="0" dirty="0">
                <a:solidFill>
                  <a:srgbClr val="424242"/>
                </a:solidFill>
                <a:effectLst/>
              </a:rPr>
              <a:t>Wanneer een inwoner contact opneemt, stellen de medewerkers van de toegang eerst enkele </a:t>
            </a:r>
            <a:r>
              <a:rPr lang="nl-NL" sz="1400" b="1" i="0" dirty="0">
                <a:solidFill>
                  <a:srgbClr val="424242"/>
                </a:solidFill>
                <a:effectLst/>
              </a:rPr>
              <a:t>verduidelijkende vragen</a:t>
            </a:r>
            <a:r>
              <a:rPr lang="nl-NL" sz="1400" b="0" i="0" dirty="0">
                <a:solidFill>
                  <a:srgbClr val="424242"/>
                </a:solidFill>
                <a:effectLst/>
              </a:rPr>
              <a:t>. Zo krijgen zij een goed beeld van de hulpvraag en kunnen zij de inwoner gericht doorverwijzen naar het juiste cluster of een passende voorliggende voorziening.</a:t>
            </a:r>
          </a:p>
          <a:p>
            <a:pPr algn="l">
              <a:spcBef>
                <a:spcPts val="600"/>
              </a:spcBef>
              <a:spcAft>
                <a:spcPts val="300"/>
              </a:spcAft>
              <a:buNone/>
            </a:pPr>
            <a:r>
              <a:rPr lang="nl-NL" sz="1400" b="0" i="0" dirty="0">
                <a:solidFill>
                  <a:srgbClr val="424242"/>
                </a:solidFill>
                <a:effectLst/>
              </a:rPr>
              <a:t>Voor extra ondersteuning kunnen inwoners ook terecht op de </a:t>
            </a:r>
            <a:r>
              <a:rPr lang="nl-NL" sz="1400" b="1" i="0" dirty="0">
                <a:solidFill>
                  <a:srgbClr val="424242"/>
                </a:solidFill>
                <a:effectLst/>
              </a:rPr>
              <a:t>website van de gemeente</a:t>
            </a:r>
            <a:r>
              <a:rPr lang="nl-NL" sz="1400" b="0" i="0" dirty="0">
                <a:solidFill>
                  <a:srgbClr val="424242"/>
                </a:solidFill>
                <a:effectLst/>
              </a:rPr>
              <a:t>, waar informatie staat over onafhankelijke cliëntondersteuning.</a:t>
            </a:r>
          </a:p>
          <a:p>
            <a:pPr marL="0" indent="0" algn="l">
              <a:buNone/>
            </a:pPr>
            <a:endParaRPr lang="nl-NL" sz="1400" dirty="0"/>
          </a:p>
        </p:txBody>
      </p:sp>
      <p:pic>
        <p:nvPicPr>
          <p:cNvPr id="4" name="Afbeelding 3">
            <a:extLst>
              <a:ext uri="{FF2B5EF4-FFF2-40B4-BE49-F238E27FC236}">
                <a16:creationId xmlns:a16="http://schemas.microsoft.com/office/drawing/2014/main" id="{78B67D42-7603-3D26-51CB-ACB5C1D8B656}"/>
              </a:ext>
            </a:extLst>
          </p:cNvPr>
          <p:cNvPicPr>
            <a:picLocks noChangeAspect="1"/>
          </p:cNvPicPr>
          <p:nvPr/>
        </p:nvPicPr>
        <p:blipFill>
          <a:blip r:embed="rId3"/>
          <a:stretch>
            <a:fillRect/>
          </a:stretch>
        </p:blipFill>
        <p:spPr>
          <a:xfrm>
            <a:off x="467544" y="185061"/>
            <a:ext cx="1902117" cy="1207113"/>
          </a:xfrm>
          <a:prstGeom prst="rect">
            <a:avLst/>
          </a:prstGeom>
        </p:spPr>
      </p:pic>
    </p:spTree>
    <p:extLst>
      <p:ext uri="{BB962C8B-B14F-4D97-AF65-F5344CB8AC3E}">
        <p14:creationId xmlns:p14="http://schemas.microsoft.com/office/powerpoint/2010/main" val="16409242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F6B2DA-7D55-DFBB-B826-EFC1654D8891}"/>
              </a:ext>
            </a:extLst>
          </p:cNvPr>
          <p:cNvSpPr>
            <a:spLocks noGrp="1"/>
          </p:cNvSpPr>
          <p:nvPr>
            <p:ph type="title"/>
          </p:nvPr>
        </p:nvSpPr>
        <p:spPr/>
        <p:txBody>
          <a:bodyPr/>
          <a:lstStyle/>
          <a:p>
            <a:br>
              <a:rPr lang="nl-NL" sz="1600" b="1" dirty="0"/>
            </a:br>
            <a:br>
              <a:rPr lang="nl-NL" sz="1600" b="1" dirty="0"/>
            </a:br>
            <a:br>
              <a:rPr lang="nl-NL" sz="1600" b="1" dirty="0"/>
            </a:br>
            <a:br>
              <a:rPr lang="nl-NL" sz="1600" b="1" dirty="0"/>
            </a:br>
            <a:br>
              <a:rPr lang="nl-NL" sz="1600" b="1" dirty="0"/>
            </a:br>
            <a:br>
              <a:rPr lang="nl-NL" sz="1600" b="1" dirty="0"/>
            </a:br>
            <a:br>
              <a:rPr lang="nl-NL" sz="1600" b="1" dirty="0"/>
            </a:br>
            <a:r>
              <a:rPr lang="nl-NL" sz="1600" b="1" dirty="0"/>
              <a:t>Vraagverheldering</a:t>
            </a:r>
          </a:p>
        </p:txBody>
      </p:sp>
      <p:sp>
        <p:nvSpPr>
          <p:cNvPr id="3" name="Ondertitel 2">
            <a:extLst>
              <a:ext uri="{FF2B5EF4-FFF2-40B4-BE49-F238E27FC236}">
                <a16:creationId xmlns:a16="http://schemas.microsoft.com/office/drawing/2014/main" id="{79471ED0-95CB-EEC9-0AA8-7D6CB4E9914A}"/>
              </a:ext>
            </a:extLst>
          </p:cNvPr>
          <p:cNvSpPr>
            <a:spLocks noGrp="1"/>
          </p:cNvSpPr>
          <p:nvPr>
            <p:ph idx="1"/>
          </p:nvPr>
        </p:nvSpPr>
        <p:spPr>
          <a:xfrm>
            <a:off x="755576" y="2204864"/>
            <a:ext cx="8229600" cy="3921299"/>
          </a:xfrm>
        </p:spPr>
        <p:txBody>
          <a:bodyPr/>
          <a:lstStyle/>
          <a:p>
            <a:pPr algn="l">
              <a:spcBef>
                <a:spcPts val="600"/>
              </a:spcBef>
              <a:spcAft>
                <a:spcPts val="300"/>
              </a:spcAft>
              <a:buNone/>
            </a:pPr>
            <a:r>
              <a:rPr lang="nl-NL" sz="1600" b="0" i="0" dirty="0">
                <a:solidFill>
                  <a:srgbClr val="424242"/>
                </a:solidFill>
                <a:effectLst/>
              </a:rPr>
              <a:t>Een inwoner wordt binnen vijf werkdagen gebeld door een </a:t>
            </a:r>
            <a:r>
              <a:rPr lang="nl-NL" sz="1600" b="0" i="0" dirty="0" err="1">
                <a:solidFill>
                  <a:srgbClr val="424242"/>
                </a:solidFill>
                <a:effectLst/>
              </a:rPr>
              <a:t>Wmo</a:t>
            </a:r>
            <a:r>
              <a:rPr lang="nl-NL" sz="1600" b="0" i="0" dirty="0">
                <a:solidFill>
                  <a:srgbClr val="424242"/>
                </a:solidFill>
                <a:effectLst/>
              </a:rPr>
              <a:t>-consulent. Het doel is om snel en zorgvuldig te handelen, zodat we de inwoner goed en passend kunnen ondersteunen.</a:t>
            </a:r>
          </a:p>
          <a:p>
            <a:pPr algn="l">
              <a:spcBef>
                <a:spcPts val="600"/>
              </a:spcBef>
              <a:spcAft>
                <a:spcPts val="300"/>
              </a:spcAft>
              <a:buNone/>
            </a:pPr>
            <a:r>
              <a:rPr lang="nl-NL" sz="1600" b="0" i="0" dirty="0">
                <a:solidFill>
                  <a:srgbClr val="424242"/>
                </a:solidFill>
                <a:effectLst/>
              </a:rPr>
              <a:t>Door snel contact te leggen, krijgen we beter zicht op de situatie en de hulpvraag. Zo kunnen we samen kijken welk loket of welke dienst het beste past bij de behoefte van de inwoner.</a:t>
            </a:r>
          </a:p>
          <a:p>
            <a:pPr algn="l">
              <a:spcBef>
                <a:spcPts val="600"/>
              </a:spcBef>
              <a:spcAft>
                <a:spcPts val="300"/>
              </a:spcAft>
              <a:buNone/>
            </a:pPr>
            <a:r>
              <a:rPr lang="nl-NL" sz="1600" b="0" i="0" dirty="0">
                <a:solidFill>
                  <a:srgbClr val="424242"/>
                </a:solidFill>
                <a:effectLst/>
              </a:rPr>
              <a:t>Soms is er al een </a:t>
            </a:r>
            <a:r>
              <a:rPr lang="nl-NL" sz="1600" b="1" i="0" dirty="0">
                <a:solidFill>
                  <a:srgbClr val="424242"/>
                </a:solidFill>
                <a:effectLst/>
              </a:rPr>
              <a:t>voorliggende voorziening</a:t>
            </a:r>
            <a:r>
              <a:rPr lang="nl-NL" sz="1600" b="0" i="0" dirty="0">
                <a:solidFill>
                  <a:srgbClr val="424242"/>
                </a:solidFill>
                <a:effectLst/>
              </a:rPr>
              <a:t> beschikbaar, zoals bijvoorbeeld </a:t>
            </a:r>
            <a:r>
              <a:rPr lang="nl-NL" sz="1600" b="0" i="1" dirty="0">
                <a:solidFill>
                  <a:srgbClr val="424242"/>
                </a:solidFill>
                <a:effectLst/>
              </a:rPr>
              <a:t>Ons Plekske</a:t>
            </a:r>
            <a:r>
              <a:rPr lang="nl-NL" sz="1600" b="0" i="0" dirty="0">
                <a:solidFill>
                  <a:srgbClr val="424242"/>
                </a:solidFill>
                <a:effectLst/>
              </a:rPr>
              <a:t>. In andere situaties kan het nodig zijn om te verwijzen naar de </a:t>
            </a:r>
            <a:r>
              <a:rPr lang="nl-NL" sz="1600" b="1" i="0" dirty="0">
                <a:solidFill>
                  <a:srgbClr val="424242"/>
                </a:solidFill>
                <a:effectLst/>
              </a:rPr>
              <a:t>Wet langdurige zorg (WLZ)</a:t>
            </a:r>
            <a:r>
              <a:rPr lang="nl-NL" sz="1600" b="0" i="0" dirty="0">
                <a:solidFill>
                  <a:srgbClr val="424242"/>
                </a:solidFill>
                <a:effectLst/>
              </a:rPr>
              <a:t> via de huisarts of een organisatie zoals </a:t>
            </a:r>
            <a:r>
              <a:rPr lang="nl-NL" sz="1600" b="1" i="0" dirty="0">
                <a:solidFill>
                  <a:srgbClr val="424242"/>
                </a:solidFill>
                <a:effectLst/>
              </a:rPr>
              <a:t>MEE</a:t>
            </a:r>
            <a:r>
              <a:rPr lang="nl-NL" sz="1600" b="0" i="0" dirty="0">
                <a:solidFill>
                  <a:srgbClr val="424242"/>
                </a:solidFill>
                <a:effectLst/>
              </a:rPr>
              <a:t>.</a:t>
            </a:r>
          </a:p>
          <a:p>
            <a:pPr algn="l">
              <a:spcBef>
                <a:spcPts val="600"/>
              </a:spcBef>
              <a:spcAft>
                <a:spcPts val="300"/>
              </a:spcAft>
              <a:buNone/>
            </a:pPr>
            <a:r>
              <a:rPr lang="nl-NL" sz="1600" b="0" i="0" dirty="0">
                <a:solidFill>
                  <a:srgbClr val="424242"/>
                </a:solidFill>
                <a:effectLst/>
              </a:rPr>
              <a:t>Als het nodig is, plannen we een huisbezoek in met een </a:t>
            </a:r>
            <a:r>
              <a:rPr lang="nl-NL" sz="1600" b="0" i="0" dirty="0" err="1">
                <a:solidFill>
                  <a:srgbClr val="424242"/>
                </a:solidFill>
                <a:effectLst/>
              </a:rPr>
              <a:t>Wmo</a:t>
            </a:r>
            <a:r>
              <a:rPr lang="nl-NL" sz="1600" b="0" i="0" dirty="0">
                <a:solidFill>
                  <a:srgbClr val="424242"/>
                </a:solidFill>
                <a:effectLst/>
              </a:rPr>
              <a:t>-consulent. Tijdens dit bezoek wordt samen gekeken naar wat nodig is en welke ondersteuning het beste past.</a:t>
            </a:r>
          </a:p>
          <a:p>
            <a:endParaRPr lang="nl-NL" sz="1600" dirty="0"/>
          </a:p>
        </p:txBody>
      </p:sp>
      <p:pic>
        <p:nvPicPr>
          <p:cNvPr id="4" name="Afbeelding 3">
            <a:extLst>
              <a:ext uri="{FF2B5EF4-FFF2-40B4-BE49-F238E27FC236}">
                <a16:creationId xmlns:a16="http://schemas.microsoft.com/office/drawing/2014/main" id="{EFD5FA06-717F-85A6-7F64-8BA1CEB90848}"/>
              </a:ext>
            </a:extLst>
          </p:cNvPr>
          <p:cNvPicPr>
            <a:picLocks noChangeAspect="1"/>
          </p:cNvPicPr>
          <p:nvPr/>
        </p:nvPicPr>
        <p:blipFill>
          <a:blip r:embed="rId2"/>
          <a:stretch>
            <a:fillRect/>
          </a:stretch>
        </p:blipFill>
        <p:spPr>
          <a:xfrm>
            <a:off x="467544" y="185061"/>
            <a:ext cx="1902117" cy="1207113"/>
          </a:xfrm>
          <a:prstGeom prst="rect">
            <a:avLst/>
          </a:prstGeom>
        </p:spPr>
      </p:pic>
    </p:spTree>
    <p:extLst>
      <p:ext uri="{BB962C8B-B14F-4D97-AF65-F5344CB8AC3E}">
        <p14:creationId xmlns:p14="http://schemas.microsoft.com/office/powerpoint/2010/main" val="18958984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8BE102-4217-B866-72D7-634E20FE7423}"/>
              </a:ext>
            </a:extLst>
          </p:cNvPr>
          <p:cNvSpPr>
            <a:spLocks noGrp="1"/>
          </p:cNvSpPr>
          <p:nvPr>
            <p:ph type="title"/>
          </p:nvPr>
        </p:nvSpPr>
        <p:spPr/>
        <p:txBody>
          <a:bodyPr/>
          <a:lstStyle/>
          <a:p>
            <a:br>
              <a:rPr lang="nl-NL" sz="1600" b="1" dirty="0">
                <a:latin typeface="+mn-lt"/>
              </a:rPr>
            </a:br>
            <a:br>
              <a:rPr lang="nl-NL" sz="1600" b="1" dirty="0">
                <a:latin typeface="+mn-lt"/>
              </a:rPr>
            </a:br>
            <a:br>
              <a:rPr lang="nl-NL" sz="1600" b="1" dirty="0">
                <a:latin typeface="+mn-lt"/>
              </a:rPr>
            </a:br>
            <a:br>
              <a:rPr lang="nl-NL" sz="1600" b="1" dirty="0">
                <a:latin typeface="+mn-lt"/>
              </a:rPr>
            </a:br>
            <a:br>
              <a:rPr lang="nl-NL" sz="1600" b="1" dirty="0">
                <a:latin typeface="+mn-lt"/>
              </a:rPr>
            </a:br>
            <a:br>
              <a:rPr lang="nl-NL" sz="1600" b="1" dirty="0">
                <a:latin typeface="+mn-lt"/>
              </a:rPr>
            </a:br>
            <a:br>
              <a:rPr lang="nl-NL" sz="1600" b="1" dirty="0">
                <a:latin typeface="+mn-lt"/>
              </a:rPr>
            </a:br>
            <a:br>
              <a:rPr lang="nl-NL" sz="1600" b="1" dirty="0">
                <a:latin typeface="+mn-lt"/>
              </a:rPr>
            </a:br>
            <a:br>
              <a:rPr lang="nl-NL" sz="1600" b="1" dirty="0">
                <a:latin typeface="+mn-lt"/>
              </a:rPr>
            </a:br>
            <a:br>
              <a:rPr lang="nl-NL" sz="1600" b="1" dirty="0">
                <a:latin typeface="+mn-lt"/>
              </a:rPr>
            </a:br>
            <a:r>
              <a:rPr lang="nl-NL" sz="1600" b="1" dirty="0">
                <a:latin typeface="+mn-lt"/>
              </a:rPr>
              <a:t>Huisbezoek</a:t>
            </a:r>
            <a:r>
              <a:rPr lang="nl-NL" sz="1600" b="1" dirty="0"/>
              <a:t> door </a:t>
            </a:r>
            <a:r>
              <a:rPr lang="nl-NL" sz="1600" b="1" dirty="0" err="1"/>
              <a:t>Wmo</a:t>
            </a:r>
            <a:r>
              <a:rPr lang="nl-NL" sz="1600" b="1" dirty="0"/>
              <a:t> consulent</a:t>
            </a:r>
          </a:p>
        </p:txBody>
      </p:sp>
      <p:sp>
        <p:nvSpPr>
          <p:cNvPr id="3" name="Ondertitel 2">
            <a:extLst>
              <a:ext uri="{FF2B5EF4-FFF2-40B4-BE49-F238E27FC236}">
                <a16:creationId xmlns:a16="http://schemas.microsoft.com/office/drawing/2014/main" id="{682ECAEA-D26A-C9C3-15F8-68687DA2433A}"/>
              </a:ext>
            </a:extLst>
          </p:cNvPr>
          <p:cNvSpPr>
            <a:spLocks noGrp="1"/>
          </p:cNvSpPr>
          <p:nvPr>
            <p:ph idx="1"/>
          </p:nvPr>
        </p:nvSpPr>
        <p:spPr>
          <a:xfrm>
            <a:off x="457200" y="2564904"/>
            <a:ext cx="8229600" cy="3561259"/>
          </a:xfrm>
        </p:spPr>
        <p:txBody>
          <a:bodyPr/>
          <a:lstStyle/>
          <a:p>
            <a:pPr>
              <a:spcBef>
                <a:spcPts val="600"/>
              </a:spcBef>
              <a:spcAft>
                <a:spcPts val="300"/>
              </a:spcAft>
              <a:buNone/>
            </a:pPr>
            <a:r>
              <a:rPr lang="nl-NL" sz="1050" b="0" i="0" dirty="0">
                <a:solidFill>
                  <a:srgbClr val="424242"/>
                </a:solidFill>
                <a:effectLst/>
                <a:latin typeface="Segoe Sans"/>
              </a:rPr>
              <a:t> </a:t>
            </a:r>
            <a:r>
              <a:rPr lang="nl-NL" sz="1600" b="0" i="0" dirty="0">
                <a:solidFill>
                  <a:srgbClr val="424242"/>
                </a:solidFill>
                <a:effectLst/>
                <a:latin typeface="Verdana" panose="020B0604030504040204" pitchFamily="34" charset="0"/>
                <a:ea typeface="Verdana" panose="020B0604030504040204" pitchFamily="34" charset="0"/>
              </a:rPr>
              <a:t>Tijdens het huisbezoek kijkt de consulent breed naar de situatie: wat speelt er thuis, wat kan iemand zelf nog, en waar is ondersteuning nodig?</a:t>
            </a:r>
          </a:p>
          <a:p>
            <a:pPr>
              <a:spcBef>
                <a:spcPts val="600"/>
              </a:spcBef>
              <a:spcAft>
                <a:spcPts val="300"/>
              </a:spcAft>
              <a:buNone/>
            </a:pPr>
            <a:r>
              <a:rPr lang="nl-NL" sz="1600" b="0" i="0" dirty="0">
                <a:solidFill>
                  <a:srgbClr val="424242"/>
                </a:solidFill>
                <a:effectLst/>
                <a:latin typeface="Verdana" panose="020B0604030504040204" pitchFamily="34" charset="0"/>
                <a:ea typeface="Verdana" panose="020B0604030504040204" pitchFamily="34" charset="0"/>
              </a:rPr>
              <a:t>Op basis van dit gesprek beoordeelt de consulent of er een </a:t>
            </a:r>
            <a:r>
              <a:rPr lang="nl-NL" sz="1600" b="0" i="0" dirty="0" err="1">
                <a:solidFill>
                  <a:srgbClr val="424242"/>
                </a:solidFill>
                <a:effectLst/>
                <a:latin typeface="Verdana" panose="020B0604030504040204" pitchFamily="34" charset="0"/>
                <a:ea typeface="Verdana" panose="020B0604030504040204" pitchFamily="34" charset="0"/>
              </a:rPr>
              <a:t>Wmo</a:t>
            </a:r>
            <a:r>
              <a:rPr lang="nl-NL" sz="1600" b="0" i="0" dirty="0">
                <a:solidFill>
                  <a:srgbClr val="424242"/>
                </a:solidFill>
                <a:effectLst/>
                <a:latin typeface="Verdana" panose="020B0604030504040204" pitchFamily="34" charset="0"/>
                <a:ea typeface="Verdana" panose="020B0604030504040204" pitchFamily="34" charset="0"/>
              </a:rPr>
              <a:t>-indicatie nodig is, en zo ja, welke vorm van ondersteuning het beste past. Denk bijvoorbeeld aan hulp in het huishouden, begeleiding, of een dagbesteding.</a:t>
            </a:r>
          </a:p>
          <a:p>
            <a:pPr>
              <a:spcBef>
                <a:spcPts val="600"/>
              </a:spcBef>
              <a:spcAft>
                <a:spcPts val="300"/>
              </a:spcAft>
              <a:buNone/>
            </a:pPr>
            <a:r>
              <a:rPr lang="nl-NL" sz="1600" b="0" i="0" dirty="0">
                <a:solidFill>
                  <a:srgbClr val="424242"/>
                </a:solidFill>
                <a:effectLst/>
                <a:latin typeface="Verdana" panose="020B0604030504040204" pitchFamily="34" charset="0"/>
                <a:ea typeface="Verdana" panose="020B0604030504040204" pitchFamily="34" charset="0"/>
              </a:rPr>
              <a:t>Daarnaast kijkt de consulent ook of andere regelingen mogelijk beter aansluiten bij de situatie van de inwoner. Bijvoorbeeld de Wet langdurige zorg (WLZ) of ondersteuning via de zorgverzekering. Zo zorgen we samen dat iedereen de juiste hulp krijgt op het juiste moment.</a:t>
            </a:r>
          </a:p>
          <a:p>
            <a:pPr algn="l"/>
            <a:endParaRPr lang="nl-NL" sz="1600" dirty="0"/>
          </a:p>
        </p:txBody>
      </p:sp>
      <p:pic>
        <p:nvPicPr>
          <p:cNvPr id="4" name="Afbeelding 3">
            <a:extLst>
              <a:ext uri="{FF2B5EF4-FFF2-40B4-BE49-F238E27FC236}">
                <a16:creationId xmlns:a16="http://schemas.microsoft.com/office/drawing/2014/main" id="{433A78BD-A09C-D28E-74E3-4B6EA9C759B6}"/>
              </a:ext>
            </a:extLst>
          </p:cNvPr>
          <p:cNvPicPr>
            <a:picLocks noChangeAspect="1"/>
          </p:cNvPicPr>
          <p:nvPr/>
        </p:nvPicPr>
        <p:blipFill>
          <a:blip r:embed="rId2"/>
          <a:stretch>
            <a:fillRect/>
          </a:stretch>
        </p:blipFill>
        <p:spPr>
          <a:xfrm>
            <a:off x="467544" y="185061"/>
            <a:ext cx="1902117" cy="1207113"/>
          </a:xfrm>
          <a:prstGeom prst="rect">
            <a:avLst/>
          </a:prstGeom>
        </p:spPr>
      </p:pic>
    </p:spTree>
    <p:extLst>
      <p:ext uri="{BB962C8B-B14F-4D97-AF65-F5344CB8AC3E}">
        <p14:creationId xmlns:p14="http://schemas.microsoft.com/office/powerpoint/2010/main" val="456277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a:extLst>
              <a:ext uri="{FF2B5EF4-FFF2-40B4-BE49-F238E27FC236}">
                <a16:creationId xmlns:a16="http://schemas.microsoft.com/office/drawing/2014/main" id="{D5931FBB-AD8A-3CB3-F499-8C6147028ADB}"/>
              </a:ext>
            </a:extLst>
          </p:cNvPr>
          <p:cNvSpPr>
            <a:spLocks noGrp="1"/>
          </p:cNvSpPr>
          <p:nvPr>
            <p:ph type="ctrTitle"/>
          </p:nvPr>
        </p:nvSpPr>
        <p:spPr>
          <a:xfrm>
            <a:off x="685800" y="2130425"/>
            <a:ext cx="7772400" cy="982960"/>
          </a:xfrm>
        </p:spPr>
        <p:txBody>
          <a:bodyPr/>
          <a:lstStyle/>
          <a:p>
            <a:r>
              <a:rPr lang="nl-NL" sz="1600" dirty="0"/>
              <a:t>Wilt u meer weten of heeft u zelf een hulvraag? Neem gerust contact op met Zorg in Deurne.</a:t>
            </a:r>
          </a:p>
        </p:txBody>
      </p:sp>
      <p:sp>
        <p:nvSpPr>
          <p:cNvPr id="5" name="Ondertitel 4">
            <a:extLst>
              <a:ext uri="{FF2B5EF4-FFF2-40B4-BE49-F238E27FC236}">
                <a16:creationId xmlns:a16="http://schemas.microsoft.com/office/drawing/2014/main" id="{9F10D2CE-C4BE-EA59-A516-E3CC5505D8AD}"/>
              </a:ext>
            </a:extLst>
          </p:cNvPr>
          <p:cNvSpPr>
            <a:spLocks noGrp="1"/>
          </p:cNvSpPr>
          <p:nvPr>
            <p:ph type="subTitle" idx="1"/>
          </p:nvPr>
        </p:nvSpPr>
        <p:spPr>
          <a:xfrm>
            <a:off x="1371600" y="3113385"/>
            <a:ext cx="6400800" cy="2475855"/>
          </a:xfrm>
        </p:spPr>
        <p:txBody>
          <a:bodyPr/>
          <a:lstStyle/>
          <a:p>
            <a:pPr algn="l">
              <a:lnSpc>
                <a:spcPts val="2100"/>
              </a:lnSpc>
              <a:spcBef>
                <a:spcPts val="975"/>
              </a:spcBef>
              <a:spcAft>
                <a:spcPts val="225"/>
              </a:spcAft>
              <a:buNone/>
            </a:pPr>
            <a:r>
              <a:rPr lang="nl-NL" sz="1600" dirty="0"/>
              <a:t>  </a:t>
            </a:r>
            <a:r>
              <a:rPr lang="nl-NL" sz="1600" b="1" i="0" dirty="0">
                <a:solidFill>
                  <a:srgbClr val="424242"/>
                </a:solidFill>
                <a:effectLst/>
                <a:latin typeface="Segoe Sans"/>
              </a:rPr>
              <a:t>Zorg in Deurne</a:t>
            </a:r>
          </a:p>
          <a:p>
            <a:pPr algn="l">
              <a:spcBef>
                <a:spcPts val="600"/>
              </a:spcBef>
              <a:spcAft>
                <a:spcPts val="300"/>
              </a:spcAft>
              <a:buNone/>
            </a:pPr>
            <a:r>
              <a:rPr lang="nl-NL" sz="1600" b="0" i="0" dirty="0">
                <a:solidFill>
                  <a:srgbClr val="424242"/>
                </a:solidFill>
                <a:effectLst/>
                <a:latin typeface="Segoe Sans"/>
              </a:rPr>
              <a:t>📍 </a:t>
            </a:r>
            <a:r>
              <a:rPr lang="nl-NL" sz="1600" b="1" i="0" dirty="0">
                <a:solidFill>
                  <a:srgbClr val="424242"/>
                </a:solidFill>
                <a:effectLst/>
                <a:latin typeface="Segoe Sans"/>
              </a:rPr>
              <a:t>Adres:</a:t>
            </a:r>
            <a:r>
              <a:rPr lang="nl-NL" sz="1600" b="0" i="0" dirty="0">
                <a:solidFill>
                  <a:srgbClr val="424242"/>
                </a:solidFill>
                <a:effectLst/>
                <a:latin typeface="Segoe Sans"/>
              </a:rPr>
              <a:t> Markt 1, 5751 BE Deurne</a:t>
            </a:r>
            <a:br>
              <a:rPr lang="nl-NL" sz="1600" b="0" i="0" dirty="0">
                <a:solidFill>
                  <a:srgbClr val="424242"/>
                </a:solidFill>
                <a:effectLst/>
                <a:latin typeface="Segoe Sans"/>
              </a:rPr>
            </a:br>
            <a:r>
              <a:rPr lang="nl-NL" sz="1600" b="0" i="0" dirty="0">
                <a:solidFill>
                  <a:srgbClr val="424242"/>
                </a:solidFill>
                <a:effectLst/>
                <a:latin typeface="Segoe Sans"/>
              </a:rPr>
              <a:t>📞 </a:t>
            </a:r>
            <a:r>
              <a:rPr lang="nl-NL" sz="1600" b="1" i="0" dirty="0">
                <a:solidFill>
                  <a:srgbClr val="424242"/>
                </a:solidFill>
                <a:effectLst/>
                <a:latin typeface="Segoe Sans"/>
              </a:rPr>
              <a:t>Telefoonnummer:</a:t>
            </a:r>
            <a:r>
              <a:rPr lang="nl-NL" sz="1600" b="0" i="0" dirty="0">
                <a:solidFill>
                  <a:srgbClr val="424242"/>
                </a:solidFill>
                <a:effectLst/>
                <a:latin typeface="Segoe Sans"/>
              </a:rPr>
              <a:t> 0493 - 38 73 87</a:t>
            </a:r>
            <a:br>
              <a:rPr lang="nl-NL" sz="1600" b="0" i="0" dirty="0">
                <a:solidFill>
                  <a:srgbClr val="424242"/>
                </a:solidFill>
                <a:effectLst/>
                <a:latin typeface="Segoe Sans"/>
              </a:rPr>
            </a:br>
            <a:r>
              <a:rPr lang="nl-NL" sz="1600" b="0" i="0" dirty="0">
                <a:solidFill>
                  <a:srgbClr val="424242"/>
                </a:solidFill>
                <a:effectLst/>
                <a:latin typeface="Segoe Sans"/>
              </a:rPr>
              <a:t>📧 </a:t>
            </a:r>
            <a:r>
              <a:rPr lang="nl-NL" sz="1600" b="1" i="0" dirty="0">
                <a:solidFill>
                  <a:srgbClr val="424242"/>
                </a:solidFill>
                <a:effectLst/>
                <a:latin typeface="Segoe Sans"/>
              </a:rPr>
              <a:t>E-mail:</a:t>
            </a:r>
            <a:r>
              <a:rPr lang="nl-NL" sz="1600" b="0" i="0" dirty="0">
                <a:solidFill>
                  <a:srgbClr val="424242"/>
                </a:solidFill>
                <a:effectLst/>
                <a:latin typeface="Segoe Sans"/>
              </a:rPr>
              <a:t> info@zorgindeurne.nl </a:t>
            </a:r>
            <a:r>
              <a:rPr lang="nl-NL" sz="1600" b="0" i="1" dirty="0">
                <a:solidFill>
                  <a:srgbClr val="424242"/>
                </a:solidFill>
                <a:effectLst/>
                <a:latin typeface="Segoe Sans"/>
              </a:rPr>
              <a:t>(indien beschikbaar via website)</a:t>
            </a:r>
            <a:br>
              <a:rPr lang="nl-NL" sz="1600" b="0" i="0" dirty="0">
                <a:solidFill>
                  <a:srgbClr val="424242"/>
                </a:solidFill>
                <a:effectLst/>
                <a:latin typeface="Segoe Sans"/>
              </a:rPr>
            </a:br>
            <a:r>
              <a:rPr lang="nl-NL" sz="1600" b="0" i="0" dirty="0">
                <a:solidFill>
                  <a:srgbClr val="424242"/>
                </a:solidFill>
                <a:effectLst/>
                <a:latin typeface="Segoe Sans"/>
              </a:rPr>
              <a:t>🌐 </a:t>
            </a:r>
            <a:r>
              <a:rPr lang="nl-NL" sz="1600" b="1" i="0" dirty="0">
                <a:solidFill>
                  <a:srgbClr val="424242"/>
                </a:solidFill>
                <a:effectLst/>
                <a:latin typeface="Segoe Sans"/>
              </a:rPr>
              <a:t>Website:</a:t>
            </a:r>
            <a:r>
              <a:rPr lang="nl-NL" sz="1600" b="0" i="0" dirty="0">
                <a:solidFill>
                  <a:srgbClr val="424242"/>
                </a:solidFill>
                <a:effectLst/>
                <a:latin typeface="Segoe Sans"/>
              </a:rPr>
              <a:t> </a:t>
            </a:r>
            <a:r>
              <a:rPr lang="nl-NL" sz="1600" b="0" i="0" dirty="0">
                <a:solidFill>
                  <a:srgbClr val="3E45C9"/>
                </a:solidFill>
                <a:effectLst/>
                <a:latin typeface="inherit"/>
                <a:hlinkClick r:id="rId2"/>
              </a:rPr>
              <a:t>www.zorgindeurne.nl</a:t>
            </a:r>
            <a:endParaRPr lang="nl-NL" sz="1600" b="0" i="0" dirty="0">
              <a:solidFill>
                <a:srgbClr val="424242"/>
              </a:solidFill>
              <a:effectLst/>
              <a:latin typeface="Segoe Sans"/>
            </a:endParaRPr>
          </a:p>
          <a:p>
            <a:pPr algn="l"/>
            <a:endParaRPr lang="nl-NL" sz="1600" dirty="0"/>
          </a:p>
        </p:txBody>
      </p:sp>
      <p:pic>
        <p:nvPicPr>
          <p:cNvPr id="6" name="Afbeelding 5">
            <a:extLst>
              <a:ext uri="{FF2B5EF4-FFF2-40B4-BE49-F238E27FC236}">
                <a16:creationId xmlns:a16="http://schemas.microsoft.com/office/drawing/2014/main" id="{270443EC-C5F8-0D6E-40DA-ADA528F51030}"/>
              </a:ext>
            </a:extLst>
          </p:cNvPr>
          <p:cNvPicPr>
            <a:picLocks noChangeAspect="1"/>
          </p:cNvPicPr>
          <p:nvPr/>
        </p:nvPicPr>
        <p:blipFill>
          <a:blip r:embed="rId3"/>
          <a:stretch>
            <a:fillRect/>
          </a:stretch>
        </p:blipFill>
        <p:spPr>
          <a:xfrm>
            <a:off x="467544" y="185061"/>
            <a:ext cx="1902117" cy="1207113"/>
          </a:xfrm>
          <a:prstGeom prst="rect">
            <a:avLst/>
          </a:prstGeom>
        </p:spPr>
      </p:pic>
    </p:spTree>
    <p:extLst>
      <p:ext uri="{BB962C8B-B14F-4D97-AF65-F5344CB8AC3E}">
        <p14:creationId xmlns:p14="http://schemas.microsoft.com/office/powerpoint/2010/main" val="1646296283"/>
      </p:ext>
    </p:extLst>
  </p:cSld>
  <p:clrMapOvr>
    <a:masterClrMapping/>
  </p:clrMapOvr>
</p:sld>
</file>

<file path=ppt/theme/theme1.xml><?xml version="1.0" encoding="utf-8"?>
<a:theme xmlns:a="http://schemas.openxmlformats.org/drawingml/2006/main" name="blank">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1800" b="0" i="0" u="none" strike="noStrike" cap="none" normalizeH="0" baseline="-2500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nl-NL" sz="1800" b="0" i="0" u="none" strike="noStrike" cap="none" normalizeH="0" baseline="-25000" smtClean="0">
            <a:ln>
              <a:noFill/>
            </a:ln>
            <a:solidFill>
              <a:schemeClr val="tx1"/>
            </a:solidFill>
            <a:effectLst/>
            <a:latin typeface="Arial" charset="0"/>
          </a:defRPr>
        </a:defPPr>
      </a:lstStyle>
    </a:lnDef>
  </a:objectDefaults>
  <a:extraClrSchemeLst>
    <a:extraClrScheme>
      <a:clrScheme name="defaul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3881</TotalTime>
  <Words>575</Words>
  <Application>Microsoft Office PowerPoint</Application>
  <PresentationFormat>Diavoorstelling (4:3)</PresentationFormat>
  <Paragraphs>62</Paragraphs>
  <Slides>8</Slides>
  <Notes>4</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8</vt:i4>
      </vt:variant>
    </vt:vector>
  </HeadingPairs>
  <TitlesOfParts>
    <vt:vector size="14" baseType="lpstr">
      <vt:lpstr>Arial</vt:lpstr>
      <vt:lpstr>Calibri</vt:lpstr>
      <vt:lpstr>inherit</vt:lpstr>
      <vt:lpstr>Segoe Sans</vt:lpstr>
      <vt:lpstr>Verdana</vt:lpstr>
      <vt:lpstr>blank</vt:lpstr>
      <vt:lpstr>Zorg in Deurne </vt:lpstr>
      <vt:lpstr>PowerPoint-presentatie</vt:lpstr>
      <vt:lpstr>Visie</vt:lpstr>
      <vt:lpstr>PowerPoint-presentatie</vt:lpstr>
      <vt:lpstr> Toegang: 1 loket voor vragen van inwoners</vt:lpstr>
      <vt:lpstr>       Vraagverheldering</vt:lpstr>
      <vt:lpstr>          Huisbezoek door Wmo consulent</vt:lpstr>
      <vt:lpstr>Wilt u meer weten of heeft u zelf een hulvraag? Neem gerust contact op met Zorg in Deurne.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Mariëlla Bastiaans</dc:creator>
  <cp:lastModifiedBy>Lindsey van Eldik</cp:lastModifiedBy>
  <cp:revision>8</cp:revision>
  <dcterms:created xsi:type="dcterms:W3CDTF">2022-10-14T09:17:01Z</dcterms:created>
  <dcterms:modified xsi:type="dcterms:W3CDTF">2025-09-30T13:29:47Z</dcterms:modified>
</cp:coreProperties>
</file>