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60" r:id="rId2"/>
    <p:sldId id="269" r:id="rId3"/>
    <p:sldId id="261" r:id="rId4"/>
    <p:sldId id="264" r:id="rId5"/>
    <p:sldId id="265" r:id="rId6"/>
    <p:sldId id="266" r:id="rId7"/>
    <p:sldId id="267" r:id="rId8"/>
    <p:sldId id="268" r:id="rId9"/>
    <p:sldId id="270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308" autoAdjust="0"/>
  </p:normalViewPr>
  <p:slideViewPr>
    <p:cSldViewPr>
      <p:cViewPr varScale="1">
        <p:scale>
          <a:sx n="75" d="100"/>
          <a:sy n="75" d="100"/>
        </p:scale>
        <p:origin x="25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ée Albers" userId="bfaefe79-4706-465c-ab5d-058fe96a9711" providerId="ADAL" clId="{051D34F2-024B-4C97-8B92-E69FC14529AC}"/>
    <pc:docChg chg="modSld">
      <pc:chgData name="Aimée Albers" userId="bfaefe79-4706-465c-ab5d-058fe96a9711" providerId="ADAL" clId="{051D34F2-024B-4C97-8B92-E69FC14529AC}" dt="2025-09-24T11:56:37.889" v="5" actId="6549"/>
      <pc:docMkLst>
        <pc:docMk/>
      </pc:docMkLst>
      <pc:sldChg chg="modNotesTx">
        <pc:chgData name="Aimée Albers" userId="bfaefe79-4706-465c-ab5d-058fe96a9711" providerId="ADAL" clId="{051D34F2-024B-4C97-8B92-E69FC14529AC}" dt="2025-09-24T11:56:31.063" v="4" actId="6549"/>
        <pc:sldMkLst>
          <pc:docMk/>
          <pc:sldMk cId="400094448" sldId="264"/>
        </pc:sldMkLst>
      </pc:sldChg>
      <pc:sldChg chg="modNotesTx">
        <pc:chgData name="Aimée Albers" userId="bfaefe79-4706-465c-ab5d-058fe96a9711" providerId="ADAL" clId="{051D34F2-024B-4C97-8B92-E69FC14529AC}" dt="2025-09-24T11:56:24.535" v="3" actId="6549"/>
        <pc:sldMkLst>
          <pc:docMk/>
          <pc:sldMk cId="3158347339" sldId="265"/>
        </pc:sldMkLst>
      </pc:sldChg>
      <pc:sldChg chg="modNotesTx">
        <pc:chgData name="Aimée Albers" userId="bfaefe79-4706-465c-ab5d-058fe96a9711" providerId="ADAL" clId="{051D34F2-024B-4C97-8B92-E69FC14529AC}" dt="2025-09-24T11:56:21.159" v="2" actId="6549"/>
        <pc:sldMkLst>
          <pc:docMk/>
          <pc:sldMk cId="3953962667" sldId="266"/>
        </pc:sldMkLst>
      </pc:sldChg>
      <pc:sldChg chg="modNotesTx">
        <pc:chgData name="Aimée Albers" userId="bfaefe79-4706-465c-ab5d-058fe96a9711" providerId="ADAL" clId="{051D34F2-024B-4C97-8B92-E69FC14529AC}" dt="2025-09-24T11:56:17.869" v="1" actId="6549"/>
        <pc:sldMkLst>
          <pc:docMk/>
          <pc:sldMk cId="3106860174" sldId="267"/>
        </pc:sldMkLst>
      </pc:sldChg>
      <pc:sldChg chg="modNotesTx">
        <pc:chgData name="Aimée Albers" userId="bfaefe79-4706-465c-ab5d-058fe96a9711" providerId="ADAL" clId="{051D34F2-024B-4C97-8B92-E69FC14529AC}" dt="2025-09-24T11:56:11.129" v="0" actId="6549"/>
        <pc:sldMkLst>
          <pc:docMk/>
          <pc:sldMk cId="2035933769" sldId="268"/>
        </pc:sldMkLst>
      </pc:sldChg>
      <pc:sldChg chg="modNotesTx">
        <pc:chgData name="Aimée Albers" userId="bfaefe79-4706-465c-ab5d-058fe96a9711" providerId="ADAL" clId="{051D34F2-024B-4C97-8B92-E69FC14529AC}" dt="2025-09-24T11:56:37.889" v="5" actId="6549"/>
        <pc:sldMkLst>
          <pc:docMk/>
          <pc:sldMk cId="1320360037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90EB-8D0F-49A7-8235-36B6CF87C9D4}" type="datetimeFigureOut">
              <a:rPr lang="nl-NL" smtClean="0"/>
              <a:t>24-9-2025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AF3DC-A5F8-4F18-95E8-F6500D1211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20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AF3DC-A5F8-4F18-95E8-F6500D12114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4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AF3DC-A5F8-4F18-95E8-F6500D12114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4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AF3DC-A5F8-4F18-95E8-F6500D12114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33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AF3DC-A5F8-4F18-95E8-F6500D12114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62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AF3DC-A5F8-4F18-95E8-F6500D12114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63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AF3DC-A5F8-4F18-95E8-F6500D12114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30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63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+mn-lt"/>
              </a:defRPr>
            </a:lvl1pPr>
          </a:lstStyle>
          <a:p>
            <a:fld id="{3C119238-8484-45AB-B81C-FD2E44AB1FDC}" type="datetimeFigureOut">
              <a:rPr lang="nl-NL" smtClean="0"/>
              <a:t>24-9-2025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fld id="{348BEB78-4D2E-420C-BD8C-4F72121201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39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1156990"/>
          </a:xfrm>
        </p:spPr>
        <p:txBody>
          <a:bodyPr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+mn-lt"/>
              </a:defRPr>
            </a:lvl1pPr>
          </a:lstStyle>
          <a:p>
            <a:fld id="{3C119238-8484-45AB-B81C-FD2E44AB1FDC}" type="datetimeFigureOut">
              <a:rPr lang="nl-NL" smtClean="0"/>
              <a:t>24-9-2025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fld id="{348BEB78-4D2E-420C-BD8C-4F72121201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67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77281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urne.nl/bouwplannen-en-bouwtekeningen-bekijk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urne.nl/visie-en-beleid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Woon-welzijn-zorg visie van  Deurne</a:t>
            </a:r>
          </a:p>
        </p:txBody>
      </p:sp>
    </p:spTree>
    <p:extLst>
      <p:ext uri="{BB962C8B-B14F-4D97-AF65-F5344CB8AC3E}">
        <p14:creationId xmlns:p14="http://schemas.microsoft.com/office/powerpoint/2010/main" val="42867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2429DCEC-8EC3-9869-A8D0-F48901900E9F}"/>
              </a:ext>
            </a:extLst>
          </p:cNvPr>
          <p:cNvSpPr txBox="1"/>
          <p:nvPr/>
        </p:nvSpPr>
        <p:spPr>
          <a:xfrm>
            <a:off x="395536" y="305068"/>
            <a:ext cx="6552728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Een woon-welzijn-zorgvisie voor Deurne</a:t>
            </a:r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Fijn wonen gaat over meer dan alleen een (betaalbaar) dak boven je hoofd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 wonen in een krachtige regio waar niet alleen de economie groeit, maar ook het inwoneraantal.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Deze visie hebben we niet over, maar met inwoners en partners opgesteld.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 woon-welzijn-zorgvisie is een bouwsteen voor de toekomst.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AAFB50-07B6-4470-FFA3-F33E7465D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817" y="3429000"/>
            <a:ext cx="246018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6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92404C-434E-B906-E139-E9F17030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1" y="762001"/>
            <a:ext cx="3060272" cy="170824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700"/>
              <a:t>3 Hoofdthema’s geven richting </a:t>
            </a:r>
            <a:br>
              <a:rPr lang="nl-NL" sz="2700"/>
            </a:br>
            <a:r>
              <a:rPr lang="nl-NL" sz="2700"/>
              <a:t>aan onze visie: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476907-52A7-E87E-A32C-D14408B23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2" y="2470244"/>
            <a:ext cx="3060271" cy="3769834"/>
          </a:xfrm>
        </p:spPr>
        <p:txBody>
          <a:bodyPr anchor="ctr">
            <a:normAutofit/>
          </a:bodyPr>
          <a:lstStyle/>
          <a:p>
            <a:r>
              <a:rPr lang="nl-NL" sz="1700"/>
              <a:t>Passende woningvoorraad</a:t>
            </a:r>
          </a:p>
          <a:p>
            <a:endParaRPr lang="nl-NL" sz="1700"/>
          </a:p>
          <a:p>
            <a:r>
              <a:rPr lang="nl-NL" sz="1700"/>
              <a:t>Geschikte woonomgeving</a:t>
            </a:r>
          </a:p>
          <a:p>
            <a:endParaRPr lang="nl-NL" sz="1700"/>
          </a:p>
          <a:p>
            <a:r>
              <a:rPr lang="nl-NL" sz="1700"/>
              <a:t>Toekomstbestendige ondersteuning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50" y="0"/>
            <a:ext cx="508634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C9D7C7-1191-3626-4593-01A3306E4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03769"/>
            <a:ext cx="4000647" cy="28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6501B-CF24-3FB6-6E23-0422C2A3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Passende woningvoorraad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30ADF9-A4E5-1CF7-8339-11C5F3FE2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36" y="1166018"/>
            <a:ext cx="8401744" cy="5287318"/>
          </a:xfrm>
        </p:spPr>
        <p:txBody>
          <a:bodyPr/>
          <a:lstStyle/>
          <a:p>
            <a:r>
              <a:rPr lang="nl-NL" sz="1800" dirty="0"/>
              <a:t>Bouwen volgens de behoefte van onze huidige en toekomstige inwoners.</a:t>
            </a:r>
          </a:p>
          <a:p>
            <a:pPr marL="0" indent="0">
              <a:buNone/>
            </a:pPr>
            <a:r>
              <a:rPr lang="nl-NL" sz="1800" dirty="0"/>
              <a:t> </a:t>
            </a:r>
          </a:p>
          <a:p>
            <a:r>
              <a:rPr lang="nl-NL" sz="1800" dirty="0"/>
              <a:t>Bouwen van </a:t>
            </a:r>
            <a:r>
              <a:rPr lang="nl-NL" sz="1800" dirty="0" err="1"/>
              <a:t>nultredenwoningen</a:t>
            </a:r>
            <a:r>
              <a:rPr lang="nl-NL" sz="1800" dirty="0"/>
              <a:t> en appartementen, voor jong en oud. Deze woningen zijn niet al te groot, betaalbaar en zorgen voor doorstroming.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Gemengd bouwen en wonen als basis voor zorgzame gemeenschappen.</a:t>
            </a:r>
          </a:p>
          <a:p>
            <a:endParaRPr lang="nl-NL" sz="1800" dirty="0"/>
          </a:p>
          <a:p>
            <a:r>
              <a:rPr lang="nl-NL" sz="1800" dirty="0"/>
              <a:t>Flexibeler gebruik van de bestaande woningvoorraad: splitsen van woningen, </a:t>
            </a:r>
            <a:r>
              <a:rPr lang="nl-NL" sz="1800" dirty="0" err="1"/>
              <a:t>meergeneratiewoningen</a:t>
            </a:r>
            <a:r>
              <a:rPr lang="nl-NL" sz="1800" dirty="0"/>
              <a:t> of andere alternatieve woonvormen en (pre)mantelzorgwoningen. </a:t>
            </a:r>
          </a:p>
          <a:p>
            <a:pPr marL="0" indent="0">
              <a:buNone/>
            </a:pPr>
            <a:endParaRPr lang="nl-NL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800" dirty="0">
                <a:sym typeface="Wingdings" panose="05000000000000000000" pitchFamily="2" charset="2"/>
              </a:rPr>
              <a:t> </a:t>
            </a:r>
            <a:r>
              <a:rPr lang="nl-NL" sz="1800" dirty="0"/>
              <a:t>Soms is iets vergunningsvrij. Bij twijfel, neem contact op en we denken graag mee in oplossingen: </a:t>
            </a:r>
            <a:r>
              <a:rPr lang="nl-NL" sz="1800" dirty="0">
                <a:hlinkClick r:id="rId3"/>
              </a:rPr>
              <a:t>Bouwplannen en bouwtekeningen bekijken | Gemeente Deurne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0009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7423F-2A8F-EFA0-6F98-9A19CA6D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3210"/>
            <a:ext cx="8147248" cy="1156990"/>
          </a:xfrm>
        </p:spPr>
        <p:txBody>
          <a:bodyPr/>
          <a:lstStyle/>
          <a:p>
            <a:r>
              <a:rPr lang="nl-NL" dirty="0"/>
              <a:t>Geschikte woonomgeving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64A19C-C295-3628-E223-EFFD3215C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Bestaande ontmoetingsplekken versterken en nieuwe plekken creëren (wandelroutes, bankjes, sportvoorzieningen, gezamenlijke huiskamers). </a:t>
            </a:r>
          </a:p>
          <a:p>
            <a:endParaRPr lang="nl-NL" sz="1800" dirty="0"/>
          </a:p>
          <a:p>
            <a:r>
              <a:rPr lang="nl-NL" sz="1800" dirty="0"/>
              <a:t>Behoud en verbetering van voorzieningenniveau </a:t>
            </a:r>
          </a:p>
          <a:p>
            <a:endParaRPr lang="nl-NL" sz="1800" dirty="0"/>
          </a:p>
          <a:p>
            <a:r>
              <a:rPr lang="nl-NL" sz="1800" dirty="0"/>
              <a:t>Bereikbaarheid van voorzieningen</a:t>
            </a:r>
          </a:p>
        </p:txBody>
      </p:sp>
    </p:spTree>
    <p:extLst>
      <p:ext uri="{BB962C8B-B14F-4D97-AF65-F5344CB8AC3E}">
        <p14:creationId xmlns:p14="http://schemas.microsoft.com/office/powerpoint/2010/main" val="315834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039CA-9F2D-4224-B822-BCA89F4D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Toekomstbestendige ondersteuning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8972BC-9C9B-A246-EEBE-4E2C233E5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Inzetten op preventie</a:t>
            </a:r>
          </a:p>
          <a:p>
            <a:endParaRPr lang="nl-NL" sz="1800" dirty="0"/>
          </a:p>
          <a:p>
            <a:r>
              <a:rPr lang="nl-NL" sz="1800" dirty="0"/>
              <a:t>Stimuleren van zelf- en samenredzaamheid </a:t>
            </a:r>
          </a:p>
          <a:p>
            <a:endParaRPr lang="nl-NL" sz="1800" dirty="0"/>
          </a:p>
          <a:p>
            <a:r>
              <a:rPr lang="nl-NL" sz="1800" dirty="0"/>
              <a:t>Beschikbaarheid van medische zorg: Richting de toekomst woont een groter deel van de ouderen met een zware zorgvraag in hun eigen woning in plaats van in een woonzorgcentrum. </a:t>
            </a:r>
          </a:p>
          <a:p>
            <a:endParaRPr lang="nl-NL" sz="1800" dirty="0"/>
          </a:p>
          <a:p>
            <a:r>
              <a:rPr lang="nl-NL" sz="1800" dirty="0"/>
              <a:t>Meer passende woningen voor mensen met een zorg- en ondersteuningsvraag. Zodat mensen met een zorgbehoefte </a:t>
            </a:r>
            <a:r>
              <a:rPr lang="nl-NL" sz="1800"/>
              <a:t>niet alleen </a:t>
            </a:r>
            <a:r>
              <a:rPr lang="nl-NL" sz="1800" dirty="0"/>
              <a:t>in de wijk kunnen blijven wonen, maar ook wonen op </a:t>
            </a:r>
            <a:r>
              <a:rPr lang="nl-NL" sz="1800"/>
              <a:t>een plek </a:t>
            </a:r>
            <a:r>
              <a:rPr lang="nl-NL" sz="1800" dirty="0"/>
              <a:t>waar de kans op behoud of versterken van eigen kracht, zingeving en waardevolle contacten het grootst is. </a:t>
            </a:r>
          </a:p>
        </p:txBody>
      </p:sp>
    </p:spTree>
    <p:extLst>
      <p:ext uri="{BB962C8B-B14F-4D97-AF65-F5344CB8AC3E}">
        <p14:creationId xmlns:p14="http://schemas.microsoft.com/office/powerpoint/2010/main" val="395396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0C25A-5478-53D5-45DA-71EB5DD2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76" y="836712"/>
            <a:ext cx="8147248" cy="1156990"/>
          </a:xfrm>
        </p:spPr>
        <p:txBody>
          <a:bodyPr/>
          <a:lstStyle/>
          <a:p>
            <a:r>
              <a:rPr lang="nl-NL" b="1" dirty="0"/>
              <a:t>De schaalsprong – wat betekent dit voor de senioren in Deurne?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F60580-CDB0-E0FE-C0F8-D67311E85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783" y="2644545"/>
            <a:ext cx="6680081" cy="34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E5D4C-CA69-D666-4204-2A3BE34C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4068936" cy="1156990"/>
          </a:xfrm>
        </p:spPr>
        <p:txBody>
          <a:bodyPr/>
          <a:lstStyle/>
          <a:p>
            <a:pPr algn="l"/>
            <a:r>
              <a:rPr lang="nl-NL" dirty="0"/>
              <a:t>Vervolg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AEA0E4-5584-2A0C-2C8E-CFF85DC1A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49028"/>
            <a:ext cx="3763505" cy="4525963"/>
          </a:xfrm>
        </p:spPr>
        <p:txBody>
          <a:bodyPr/>
          <a:lstStyle/>
          <a:p>
            <a:r>
              <a:rPr lang="nl-NL" sz="2000" dirty="0"/>
              <a:t>Deze visie op wonen, welzijn en zorg geeft aan waar ‘wij’ als gemeente, inwoners en partners naar streven. Om de speerpunten tot uitvoering te brengen is samenwerking essentieel.</a:t>
            </a:r>
          </a:p>
          <a:p>
            <a:endParaRPr lang="nl-NL" sz="2000" dirty="0"/>
          </a:p>
          <a:p>
            <a:r>
              <a:rPr lang="nl-NL" sz="2000" dirty="0"/>
              <a:t>Een zorgzame en leefbare gemeenschap </a:t>
            </a:r>
            <a:r>
              <a:rPr lang="nl-NL" sz="2400" dirty="0"/>
              <a:t>creëren we samen. 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C46FCDF-5393-4275-C6D0-E4FEA5BFC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969" y="0"/>
            <a:ext cx="4817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3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7D409-1D6C-3653-C051-2B0FF9C1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147248" cy="1156990"/>
          </a:xfrm>
        </p:spPr>
        <p:txBody>
          <a:bodyPr/>
          <a:lstStyle/>
          <a:p>
            <a:r>
              <a:rPr lang="nl-NL" dirty="0"/>
              <a:t>Vragen?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5E3338-E37F-C3C7-94A1-28ED1F3FC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Link: </a:t>
            </a:r>
            <a:r>
              <a:rPr lang="nl-NL" dirty="0">
                <a:hlinkClick r:id="rId2"/>
              </a:rPr>
              <a:t>Visie en beleid | Gemeente Deurne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00884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339</TotalTime>
  <Words>370</Words>
  <Application>Microsoft Office PowerPoint</Application>
  <PresentationFormat>Diavoorstelling (4:3)</PresentationFormat>
  <Paragraphs>59</Paragraphs>
  <Slides>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Aptos</vt:lpstr>
      <vt:lpstr>Arial</vt:lpstr>
      <vt:lpstr>Verdana</vt:lpstr>
      <vt:lpstr>Wingdings</vt:lpstr>
      <vt:lpstr>blank</vt:lpstr>
      <vt:lpstr>Woon-welzijn-zorg visie van  Deurne</vt:lpstr>
      <vt:lpstr>PowerPoint-presentatie</vt:lpstr>
      <vt:lpstr>3 Hoofdthema’s geven richting  aan onze visie: </vt:lpstr>
      <vt:lpstr>Passende woningvoorraad </vt:lpstr>
      <vt:lpstr>Geschikte woonomgeving </vt:lpstr>
      <vt:lpstr>Toekomstbestendige ondersteuning</vt:lpstr>
      <vt:lpstr>De schaalsprong – wat betekent dit voor de senioren in Deurne?  </vt:lpstr>
      <vt:lpstr>Vervolg </vt:lpstr>
      <vt:lpstr>Vragen?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Aimée Albers</dc:creator>
  <cp:lastModifiedBy>Aimée Albers</cp:lastModifiedBy>
  <cp:revision>2</cp:revision>
  <dcterms:created xsi:type="dcterms:W3CDTF">2025-09-03T09:05:18Z</dcterms:created>
  <dcterms:modified xsi:type="dcterms:W3CDTF">2025-09-24T11:56:39Z</dcterms:modified>
</cp:coreProperties>
</file>